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76" r:id="rId3"/>
    <p:sldId id="275" r:id="rId4"/>
    <p:sldId id="270" r:id="rId5"/>
    <p:sldId id="260" r:id="rId6"/>
    <p:sldId id="259" r:id="rId7"/>
    <p:sldId id="262" r:id="rId8"/>
    <p:sldId id="263" r:id="rId9"/>
    <p:sldId id="264" r:id="rId10"/>
    <p:sldId id="265" r:id="rId11"/>
    <p:sldId id="267" r:id="rId12"/>
    <p:sldId id="266" r:id="rId13"/>
    <p:sldId id="268" r:id="rId14"/>
    <p:sldId id="269" r:id="rId15"/>
    <p:sldId id="271" r:id="rId16"/>
    <p:sldId id="272" r:id="rId17"/>
    <p:sldId id="256" r:id="rId18"/>
    <p:sldId id="258" r:id="rId19"/>
    <p:sldId id="273" r:id="rId20"/>
    <p:sldId id="261" r:id="rId21"/>
    <p:sldId id="274" r:id="rId2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1566"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23.01.2025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23.01.2025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23.01.2025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23.01.2025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23.01.2025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23.01.2025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23.01.2025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23.01.2025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23.01.2025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23.01.2025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23.01.2025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23.01.2025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15.jpe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background"/>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Прямоугольник 3"/>
          <p:cNvSpPr/>
          <p:nvPr/>
        </p:nvSpPr>
        <p:spPr>
          <a:xfrm>
            <a:off x="179512" y="188641"/>
            <a:ext cx="8784976" cy="1692771"/>
          </a:xfrm>
          <a:prstGeom prst="rect">
            <a:avLst/>
          </a:prstGeom>
        </p:spPr>
        <p:txBody>
          <a:bodyPr wrap="square">
            <a:spAutoFit/>
          </a:bodyPr>
          <a:lstStyle/>
          <a:p>
            <a:pPr algn="ctr"/>
            <a:r>
              <a:rPr lang="ru-RU" sz="2400" b="1" dirty="0" smtClean="0">
                <a:solidFill>
                  <a:srgbClr val="FF0000"/>
                </a:solidFill>
                <a:latin typeface="Times New Roman" pitchFamily="18" charset="0"/>
                <a:cs typeface="Times New Roman" pitchFamily="18" charset="0"/>
              </a:rPr>
              <a:t>Муниципальное бюджетное общеобразовательное учреждение</a:t>
            </a:r>
          </a:p>
          <a:p>
            <a:pPr algn="ctr"/>
            <a:r>
              <a:rPr lang="ru-RU" sz="2400" b="1" dirty="0" smtClean="0">
                <a:solidFill>
                  <a:srgbClr val="FF0000"/>
                </a:solidFill>
                <a:latin typeface="Times New Roman" pitchFamily="18" charset="0"/>
                <a:cs typeface="Times New Roman" pitchFamily="18" charset="0"/>
              </a:rPr>
              <a:t>«Ивановская основная общеобразовательная школа»</a:t>
            </a:r>
          </a:p>
          <a:p>
            <a:pPr algn="ctr"/>
            <a:r>
              <a:rPr lang="ru-RU" sz="2400" b="1" dirty="0" err="1" smtClean="0">
                <a:solidFill>
                  <a:srgbClr val="FF0000"/>
                </a:solidFill>
                <a:latin typeface="Times New Roman" pitchFamily="18" charset="0"/>
                <a:cs typeface="Times New Roman" pitchFamily="18" charset="0"/>
              </a:rPr>
              <a:t>Губкинского</a:t>
            </a:r>
            <a:r>
              <a:rPr lang="ru-RU" sz="2400" b="1" dirty="0" smtClean="0">
                <a:solidFill>
                  <a:srgbClr val="FF0000"/>
                </a:solidFill>
                <a:latin typeface="Times New Roman" pitchFamily="18" charset="0"/>
                <a:cs typeface="Times New Roman" pitchFamily="18" charset="0"/>
              </a:rPr>
              <a:t> района Белгородской области</a:t>
            </a:r>
          </a:p>
          <a:p>
            <a:pPr algn="ctr"/>
            <a:endParaRPr lang="ru-RU" sz="3200" b="1" dirty="0">
              <a:solidFill>
                <a:srgbClr val="FF0000"/>
              </a:solidFill>
              <a:latin typeface="Times New Roman" pitchFamily="18" charset="0"/>
              <a:cs typeface="Times New Roman" pitchFamily="18" charset="0"/>
            </a:endParaRPr>
          </a:p>
        </p:txBody>
      </p:sp>
      <p:pic>
        <p:nvPicPr>
          <p:cNvPr id="15362" name="Picture 2" descr="https://avatars.mds.yandex.net/i?id=425285c264970baa0772e0548a48292cba16807f-9235953-images-thumbs&amp;n=13"/>
          <p:cNvPicPr>
            <a:picLocks noChangeAspect="1" noChangeArrowheads="1"/>
          </p:cNvPicPr>
          <p:nvPr/>
        </p:nvPicPr>
        <p:blipFill>
          <a:blip r:embed="rId3" cstate="print"/>
          <a:srcRect/>
          <a:stretch>
            <a:fillRect/>
          </a:stretch>
        </p:blipFill>
        <p:spPr bwMode="auto">
          <a:xfrm>
            <a:off x="6876256" y="5346170"/>
            <a:ext cx="2267744" cy="1511830"/>
          </a:xfrm>
          <a:prstGeom prst="rect">
            <a:avLst/>
          </a:prstGeom>
          <a:noFill/>
        </p:spPr>
      </p:pic>
      <p:sp>
        <p:nvSpPr>
          <p:cNvPr id="6" name="Прямоугольник 5"/>
          <p:cNvSpPr/>
          <p:nvPr/>
        </p:nvSpPr>
        <p:spPr>
          <a:xfrm>
            <a:off x="467544" y="1700808"/>
            <a:ext cx="8136904" cy="3231654"/>
          </a:xfrm>
          <a:prstGeom prst="rect">
            <a:avLst/>
          </a:prstGeom>
        </p:spPr>
        <p:txBody>
          <a:bodyPr wrap="square">
            <a:spAutoFit/>
          </a:bodyPr>
          <a:lstStyle/>
          <a:p>
            <a:pPr algn="ctr"/>
            <a:r>
              <a:rPr lang="ru-RU" sz="2800" b="1" dirty="0" smtClean="0">
                <a:latin typeface="Times New Roman" pitchFamily="18" charset="0"/>
                <a:cs typeface="Times New Roman" pitchFamily="18" charset="0"/>
              </a:rPr>
              <a:t>Виртуальная музейная экспозиция</a:t>
            </a:r>
          </a:p>
          <a:p>
            <a:pPr algn="ctr"/>
            <a:r>
              <a:rPr lang="ru-RU" sz="2800" b="1" dirty="0" smtClean="0">
                <a:solidFill>
                  <a:srgbClr val="FF0000"/>
                </a:solidFill>
                <a:latin typeface="Times New Roman" pitchFamily="18" charset="0"/>
                <a:cs typeface="Times New Roman" pitchFamily="18" charset="0"/>
              </a:rPr>
              <a:t>НИКТО </a:t>
            </a:r>
            <a:r>
              <a:rPr lang="ru-RU" sz="2800" b="1" dirty="0" smtClean="0">
                <a:solidFill>
                  <a:srgbClr val="FF0000"/>
                </a:solidFill>
                <a:latin typeface="Times New Roman" pitchFamily="18" charset="0"/>
                <a:cs typeface="Times New Roman" pitchFamily="18" charset="0"/>
              </a:rPr>
              <a:t>НЕ ЗАБЫТ, НИЧТО НЕ </a:t>
            </a:r>
            <a:r>
              <a:rPr lang="ru-RU" sz="2800" b="1" dirty="0" smtClean="0">
                <a:solidFill>
                  <a:srgbClr val="FF0000"/>
                </a:solidFill>
                <a:latin typeface="Times New Roman" pitchFamily="18" charset="0"/>
                <a:cs typeface="Times New Roman" pitchFamily="18" charset="0"/>
              </a:rPr>
              <a:t>ЗАБЫТО</a:t>
            </a:r>
          </a:p>
          <a:p>
            <a:pPr algn="ctr"/>
            <a:r>
              <a:rPr lang="ru-RU" sz="2800" b="1" dirty="0" smtClean="0">
                <a:latin typeface="Times New Roman" pitchFamily="18" charset="0"/>
                <a:cs typeface="Times New Roman" pitchFamily="18" charset="0"/>
              </a:rPr>
              <a:t>ш</a:t>
            </a:r>
            <a:r>
              <a:rPr lang="ru-RU" sz="2800" b="1" dirty="0" smtClean="0">
                <a:latin typeface="Times New Roman" pitchFamily="18" charset="0"/>
                <a:cs typeface="Times New Roman" pitchFamily="18" charset="0"/>
              </a:rPr>
              <a:t>кольного музея «История родного края»</a:t>
            </a:r>
          </a:p>
          <a:p>
            <a:pPr algn="ctr"/>
            <a:r>
              <a:rPr lang="ru-RU" sz="2400" b="1" dirty="0" smtClean="0">
                <a:latin typeface="Times New Roman" pitchFamily="18" charset="0"/>
                <a:cs typeface="Times New Roman" pitchFamily="18" charset="0"/>
              </a:rPr>
              <a:t>Подготовили: </a:t>
            </a:r>
            <a:r>
              <a:rPr lang="ru-RU" sz="2400" b="1" dirty="0" err="1" smtClean="0">
                <a:latin typeface="Times New Roman" pitchFamily="18" charset="0"/>
                <a:cs typeface="Times New Roman" pitchFamily="18" charset="0"/>
              </a:rPr>
              <a:t>Евсюкова</a:t>
            </a:r>
            <a:r>
              <a:rPr lang="ru-RU" sz="2400" b="1" dirty="0" smtClean="0">
                <a:latin typeface="Times New Roman" pitchFamily="18" charset="0"/>
                <a:cs typeface="Times New Roman" pitchFamily="18" charset="0"/>
              </a:rPr>
              <a:t> </a:t>
            </a:r>
            <a:r>
              <a:rPr lang="ru-RU" sz="2400" b="1" dirty="0" err="1" smtClean="0">
                <a:latin typeface="Times New Roman" pitchFamily="18" charset="0"/>
                <a:cs typeface="Times New Roman" pitchFamily="18" charset="0"/>
              </a:rPr>
              <a:t>Е.Т.-руководитель</a:t>
            </a:r>
            <a:r>
              <a:rPr lang="ru-RU" sz="2400" b="1" dirty="0" smtClean="0">
                <a:latin typeface="Times New Roman" pitchFamily="18" charset="0"/>
                <a:cs typeface="Times New Roman" pitchFamily="18" charset="0"/>
              </a:rPr>
              <a:t> музея</a:t>
            </a:r>
          </a:p>
          <a:p>
            <a:pPr algn="ctr"/>
            <a:r>
              <a:rPr lang="ru-RU" sz="2400" b="1" dirty="0" smtClean="0">
                <a:latin typeface="Times New Roman" pitchFamily="18" charset="0"/>
                <a:cs typeface="Times New Roman" pitchFamily="18" charset="0"/>
              </a:rPr>
              <a:t>Козлова В-член клуба «Поиск», учащаяся 7 класса</a:t>
            </a:r>
            <a:endParaRPr lang="ru-RU" sz="2400" b="1" dirty="0" smtClean="0">
              <a:latin typeface="Times New Roman" pitchFamily="18" charset="0"/>
              <a:cs typeface="Times New Roman" pitchFamily="18" charset="0"/>
            </a:endParaRPr>
          </a:p>
          <a:p>
            <a:r>
              <a:rPr lang="ru-RU" sz="2400" b="1" dirty="0" smtClean="0">
                <a:solidFill>
                  <a:schemeClr val="tx1">
                    <a:lumMod val="85000"/>
                  </a:schemeClr>
                </a:solidFill>
                <a:latin typeface="Times New Roman" pitchFamily="18" charset="0"/>
                <a:cs typeface="Times New Roman" pitchFamily="18" charset="0"/>
              </a:rPr>
              <a:t/>
            </a:r>
            <a:br>
              <a:rPr lang="ru-RU" sz="2400" b="1" dirty="0" smtClean="0">
                <a:solidFill>
                  <a:schemeClr val="tx1">
                    <a:lumMod val="85000"/>
                  </a:schemeClr>
                </a:solidFill>
                <a:latin typeface="Times New Roman" pitchFamily="18" charset="0"/>
                <a:cs typeface="Times New Roman" pitchFamily="18" charset="0"/>
              </a:rPr>
            </a:br>
            <a:r>
              <a:rPr lang="ru-RU" sz="2400" b="1" dirty="0" smtClean="0">
                <a:solidFill>
                  <a:schemeClr val="tx1">
                    <a:lumMod val="85000"/>
                  </a:schemeClr>
                </a:solidFill>
                <a:latin typeface="Times New Roman" pitchFamily="18" charset="0"/>
                <a:cs typeface="Times New Roman" pitchFamily="18" charset="0"/>
              </a:rPr>
              <a:t/>
            </a:r>
            <a:br>
              <a:rPr lang="ru-RU" sz="2400" b="1" dirty="0" smtClean="0">
                <a:solidFill>
                  <a:schemeClr val="tx1">
                    <a:lumMod val="85000"/>
                  </a:schemeClr>
                </a:solidFill>
                <a:latin typeface="Times New Roman" pitchFamily="18" charset="0"/>
                <a:cs typeface="Times New Roman" pitchFamily="18" charset="0"/>
              </a:rPr>
            </a:br>
            <a:endParaRPr lang="ru-RU" sz="2400" dirty="0">
              <a:latin typeface="Times New Roman" pitchFamily="18" charset="0"/>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background"/>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Прямоугольник 3"/>
          <p:cNvSpPr/>
          <p:nvPr/>
        </p:nvSpPr>
        <p:spPr>
          <a:xfrm>
            <a:off x="179512" y="188640"/>
            <a:ext cx="8784976" cy="3170099"/>
          </a:xfrm>
          <a:prstGeom prst="rect">
            <a:avLst/>
          </a:prstGeom>
        </p:spPr>
        <p:txBody>
          <a:bodyPr wrap="square">
            <a:spAutoFit/>
          </a:bodyPr>
          <a:lstStyle/>
          <a:p>
            <a:pPr algn="ctr"/>
            <a:r>
              <a:rPr lang="ru-RU" sz="3200" b="1" dirty="0" smtClean="0">
                <a:latin typeface="Times New Roman" pitchFamily="18" charset="0"/>
                <a:cs typeface="Times New Roman" pitchFamily="18" charset="0"/>
              </a:rPr>
              <a:t>Подразделения, принимавшие </a:t>
            </a:r>
          </a:p>
          <a:p>
            <a:pPr algn="ctr"/>
            <a:r>
              <a:rPr lang="ru-RU" sz="3200" b="1" dirty="0" smtClean="0">
                <a:latin typeface="Times New Roman" pitchFamily="18" charset="0"/>
                <a:cs typeface="Times New Roman" pitchFamily="18" charset="0"/>
              </a:rPr>
              <a:t>участие в карательных операциях</a:t>
            </a:r>
          </a:p>
          <a:p>
            <a:r>
              <a:rPr lang="ru-RU" sz="2800" dirty="0" smtClean="0">
                <a:latin typeface="Times New Roman" pitchFamily="18" charset="0"/>
                <a:cs typeface="Times New Roman" pitchFamily="18" charset="0"/>
              </a:rPr>
              <a:t>667-й восточный батальон «</a:t>
            </a:r>
            <a:r>
              <a:rPr lang="ru-RU" sz="2800" dirty="0" err="1" smtClean="0">
                <a:latin typeface="Times New Roman" pitchFamily="18" charset="0"/>
                <a:cs typeface="Times New Roman" pitchFamily="18" charset="0"/>
              </a:rPr>
              <a:t>Шелонь</a:t>
            </a:r>
            <a:r>
              <a:rPr lang="ru-RU" sz="2800" dirty="0" smtClean="0">
                <a:latin typeface="Times New Roman" pitchFamily="18" charset="0"/>
                <a:cs typeface="Times New Roman" pitchFamily="18" charset="0"/>
              </a:rPr>
              <a:t>», </a:t>
            </a:r>
          </a:p>
          <a:p>
            <a:r>
              <a:rPr lang="ru-RU" sz="2800" dirty="0" smtClean="0">
                <a:latin typeface="Times New Roman" pitchFamily="18" charset="0"/>
                <a:cs typeface="Times New Roman" pitchFamily="18" charset="0"/>
              </a:rPr>
              <a:t>Эстонский добровольческий легион СС, </a:t>
            </a:r>
          </a:p>
          <a:p>
            <a:r>
              <a:rPr lang="ru-RU" sz="2800" dirty="0" smtClean="0">
                <a:latin typeface="Times New Roman" pitchFamily="18" charset="0"/>
                <a:cs typeface="Times New Roman" pitchFamily="18" charset="0"/>
              </a:rPr>
              <a:t>15-я и 19-я Латышские добровольческие дивизии СС, </a:t>
            </a:r>
          </a:p>
          <a:p>
            <a:r>
              <a:rPr lang="ru-RU" sz="2800" dirty="0" smtClean="0">
                <a:latin typeface="Times New Roman" pitchFamily="18" charset="0"/>
                <a:cs typeface="Times New Roman" pitchFamily="18" charset="0"/>
              </a:rPr>
              <a:t>14-я Украинская гренадерская дивизия СС «</a:t>
            </a:r>
            <a:r>
              <a:rPr lang="ru-RU" sz="2800" dirty="0" err="1" smtClean="0">
                <a:latin typeface="Times New Roman" pitchFamily="18" charset="0"/>
                <a:cs typeface="Times New Roman" pitchFamily="18" charset="0"/>
              </a:rPr>
              <a:t>Галичина</a:t>
            </a:r>
            <a:r>
              <a:rPr lang="ru-RU" sz="2800" dirty="0" smtClean="0">
                <a:latin typeface="Times New Roman" pitchFamily="18" charset="0"/>
                <a:cs typeface="Times New Roman" pitchFamily="18" charset="0"/>
              </a:rPr>
              <a:t>».</a:t>
            </a:r>
          </a:p>
          <a:p>
            <a:endParaRPr lang="ru-RU" sz="2400" dirty="0"/>
          </a:p>
        </p:txBody>
      </p:sp>
      <p:pic>
        <p:nvPicPr>
          <p:cNvPr id="6" name="Рисунок 5"/>
          <p:cNvPicPr>
            <a:picLocks noChangeAspect="1"/>
          </p:cNvPicPr>
          <p:nvPr/>
        </p:nvPicPr>
        <p:blipFill>
          <a:blip r:embed="rId3" cstate="print"/>
          <a:stretch>
            <a:fillRect/>
          </a:stretch>
        </p:blipFill>
        <p:spPr>
          <a:xfrm>
            <a:off x="611560" y="2924944"/>
            <a:ext cx="6232726" cy="3593357"/>
          </a:xfrm>
          <a:prstGeom prst="rect">
            <a:avLst/>
          </a:prstGeom>
        </p:spPr>
      </p:pic>
      <p:pic>
        <p:nvPicPr>
          <p:cNvPr id="7" name="Picture 2" descr="https://avatars.mds.yandex.net/i?id=425285c264970baa0772e0548a48292cba16807f-9235953-images-thumbs&amp;n=13"/>
          <p:cNvPicPr>
            <a:picLocks noChangeAspect="1" noChangeArrowheads="1"/>
          </p:cNvPicPr>
          <p:nvPr/>
        </p:nvPicPr>
        <p:blipFill>
          <a:blip r:embed="rId4" cstate="print"/>
          <a:srcRect/>
          <a:stretch>
            <a:fillRect/>
          </a:stretch>
        </p:blipFill>
        <p:spPr bwMode="auto">
          <a:xfrm>
            <a:off x="6876256" y="5346170"/>
            <a:ext cx="2267744" cy="151183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background"/>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Прямоугольник 3"/>
          <p:cNvSpPr/>
          <p:nvPr/>
        </p:nvSpPr>
        <p:spPr>
          <a:xfrm>
            <a:off x="179512" y="188640"/>
            <a:ext cx="8784976" cy="2431435"/>
          </a:xfrm>
          <a:prstGeom prst="rect">
            <a:avLst/>
          </a:prstGeom>
        </p:spPr>
        <p:txBody>
          <a:bodyPr wrap="square">
            <a:spAutoFit/>
          </a:bodyPr>
          <a:lstStyle/>
          <a:p>
            <a:pPr algn="ctr"/>
            <a:r>
              <a:rPr lang="ru-RU" sz="3200" b="1" dirty="0" err="1" smtClean="0">
                <a:latin typeface="Times New Roman" pitchFamily="18" charset="0"/>
                <a:cs typeface="Times New Roman" pitchFamily="18" charset="0"/>
              </a:rPr>
              <a:t>Айнзацгруппы</a:t>
            </a:r>
            <a:r>
              <a:rPr lang="ru-RU" sz="3200" dirty="0" smtClean="0">
                <a:latin typeface="Times New Roman" pitchFamily="18" charset="0"/>
                <a:cs typeface="Times New Roman" pitchFamily="18" charset="0"/>
              </a:rPr>
              <a:t> - </a:t>
            </a:r>
            <a:br>
              <a:rPr lang="ru-RU" sz="3200" dirty="0" smtClean="0">
                <a:latin typeface="Times New Roman" pitchFamily="18" charset="0"/>
                <a:cs typeface="Times New Roman" pitchFamily="18" charset="0"/>
              </a:rPr>
            </a:br>
            <a:r>
              <a:rPr lang="ru-RU" sz="2400" dirty="0" smtClean="0">
                <a:latin typeface="Times New Roman" pitchFamily="18" charset="0"/>
                <a:cs typeface="Times New Roman" pitchFamily="18" charset="0"/>
              </a:rPr>
              <a:t>(</a:t>
            </a:r>
            <a:r>
              <a:rPr lang="ru-RU" sz="2400" i="1" dirty="0" smtClean="0">
                <a:latin typeface="Times New Roman" pitchFamily="18" charset="0"/>
                <a:cs typeface="Times New Roman" pitchFamily="18" charset="0"/>
              </a:rPr>
              <a:t>нем. </a:t>
            </a:r>
            <a:r>
              <a:rPr lang="en-US" sz="2400" i="1" dirty="0" smtClean="0">
                <a:latin typeface="Times New Roman" pitchFamily="18" charset="0"/>
                <a:cs typeface="Times New Roman" pitchFamily="18" charset="0"/>
              </a:rPr>
              <a:t>EINSATZGRUPPEN</a:t>
            </a:r>
            <a:r>
              <a:rPr lang="en-US" sz="2400" dirty="0" smtClean="0">
                <a:latin typeface="Times New Roman" pitchFamily="18" charset="0"/>
                <a:cs typeface="Times New Roman" pitchFamily="18" charset="0"/>
              </a:rPr>
              <a:t>) </a:t>
            </a:r>
            <a:r>
              <a:rPr lang="ru-RU" sz="2400" dirty="0" smtClean="0">
                <a:latin typeface="Times New Roman" pitchFamily="18" charset="0"/>
                <a:cs typeface="Times New Roman" pitchFamily="18" charset="0"/>
              </a:rPr>
              <a:t>–оперативные группы специального назначения службы безопасности нацистской Германии. </a:t>
            </a:r>
            <a:br>
              <a:rPr lang="ru-RU" sz="2400" dirty="0" smtClean="0">
                <a:latin typeface="Times New Roman" pitchFamily="18" charset="0"/>
                <a:cs typeface="Times New Roman" pitchFamily="18" charset="0"/>
              </a:rPr>
            </a:br>
            <a:r>
              <a:rPr lang="ru-RU" sz="2400" dirty="0" smtClean="0">
                <a:latin typeface="Times New Roman" pitchFamily="18" charset="0"/>
                <a:cs typeface="Times New Roman" pitchFamily="18" charset="0"/>
              </a:rPr>
              <a:t>Фактически осуществляли массовые убийства гражданского населения   на оккупированной территории СССР по политическим, религиозным, расовым, этническим признакам.</a:t>
            </a:r>
            <a:endParaRPr lang="ru-RU" sz="2400" b="1" dirty="0">
              <a:latin typeface="Times New Roman" pitchFamily="18" charset="0"/>
              <a:cs typeface="Times New Roman" pitchFamily="18" charset="0"/>
            </a:endParaRPr>
          </a:p>
        </p:txBody>
      </p:sp>
      <p:pic>
        <p:nvPicPr>
          <p:cNvPr id="5" name="Рисунок 4"/>
          <p:cNvPicPr>
            <a:picLocks noChangeAspect="1"/>
          </p:cNvPicPr>
          <p:nvPr/>
        </p:nvPicPr>
        <p:blipFill>
          <a:blip r:embed="rId3" cstate="print"/>
          <a:stretch>
            <a:fillRect/>
          </a:stretch>
        </p:blipFill>
        <p:spPr>
          <a:xfrm>
            <a:off x="323528" y="2761645"/>
            <a:ext cx="6912768" cy="4096355"/>
          </a:xfrm>
          <a:prstGeom prst="rect">
            <a:avLst/>
          </a:prstGeom>
        </p:spPr>
      </p:pic>
      <p:pic>
        <p:nvPicPr>
          <p:cNvPr id="7" name="Picture 2" descr="https://avatars.mds.yandex.net/i?id=425285c264970baa0772e0548a48292cba16807f-9235953-images-thumbs&amp;n=13"/>
          <p:cNvPicPr>
            <a:picLocks noChangeAspect="1" noChangeArrowheads="1"/>
          </p:cNvPicPr>
          <p:nvPr/>
        </p:nvPicPr>
        <p:blipFill>
          <a:blip r:embed="rId4" cstate="print"/>
          <a:srcRect/>
          <a:stretch>
            <a:fillRect/>
          </a:stretch>
        </p:blipFill>
        <p:spPr bwMode="auto">
          <a:xfrm>
            <a:off x="6876256" y="5346170"/>
            <a:ext cx="2267744" cy="151183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background"/>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Прямоугольник 3"/>
          <p:cNvSpPr/>
          <p:nvPr/>
        </p:nvSpPr>
        <p:spPr>
          <a:xfrm>
            <a:off x="179512" y="188640"/>
            <a:ext cx="8784976" cy="2431435"/>
          </a:xfrm>
          <a:prstGeom prst="rect">
            <a:avLst/>
          </a:prstGeom>
        </p:spPr>
        <p:txBody>
          <a:bodyPr wrap="square">
            <a:spAutoFit/>
          </a:bodyPr>
          <a:lstStyle/>
          <a:p>
            <a:pPr algn="ctr"/>
            <a:r>
              <a:rPr lang="ru-RU" sz="3200" b="1" dirty="0" err="1" smtClean="0">
                <a:latin typeface="Arial Black" panose="020B0A04020102020204" pitchFamily="34" charset="0"/>
                <a:cs typeface="Arial" panose="020B0604020202020204" pitchFamily="34" charset="0"/>
              </a:rPr>
              <a:t>Айнзацгруппы</a:t>
            </a:r>
            <a:endParaRPr lang="ru-RU" sz="3200" b="1" dirty="0" smtClean="0">
              <a:latin typeface="Arial Black" panose="020B0A04020102020204" pitchFamily="34" charset="0"/>
              <a:cs typeface="Arial" panose="020B0604020202020204" pitchFamily="34" charset="0"/>
            </a:endParaRPr>
          </a:p>
          <a:p>
            <a:r>
              <a:rPr lang="ru-RU" sz="2400" dirty="0" smtClean="0">
                <a:latin typeface="Arial Black" panose="020B0A04020102020204" pitchFamily="34" charset="0"/>
              </a:rPr>
              <a:t>Восточный батальон «</a:t>
            </a:r>
            <a:r>
              <a:rPr lang="ru-RU" sz="2400" dirty="0" err="1" smtClean="0">
                <a:latin typeface="Arial Black" panose="020B0A04020102020204" pitchFamily="34" charset="0"/>
              </a:rPr>
              <a:t>Шелонь</a:t>
            </a:r>
            <a:r>
              <a:rPr lang="ru-RU" sz="2400" dirty="0" smtClean="0">
                <a:latin typeface="Arial Black" panose="020B0A04020102020204" pitchFamily="34" charset="0"/>
              </a:rPr>
              <a:t>» создан в 1942 году. Карателями сожжено более 40 деревень </a:t>
            </a:r>
          </a:p>
          <a:p>
            <a:r>
              <a:rPr lang="ru-RU" sz="2400" dirty="0" smtClean="0">
                <a:latin typeface="Arial Black" panose="020B0A04020102020204" pitchFamily="34" charset="0"/>
              </a:rPr>
              <a:t>на </a:t>
            </a:r>
            <a:r>
              <a:rPr lang="ru-RU" sz="2400" dirty="0" err="1" smtClean="0">
                <a:latin typeface="Arial Black" panose="020B0A04020102020204" pitchFamily="34" charset="0"/>
              </a:rPr>
              <a:t>Новгородчине</a:t>
            </a:r>
            <a:r>
              <a:rPr lang="ru-RU" sz="2400" dirty="0" smtClean="0">
                <a:latin typeface="Arial Black" panose="020B0A04020102020204" pitchFamily="34" charset="0"/>
              </a:rPr>
              <a:t>.</a:t>
            </a:r>
          </a:p>
          <a:p>
            <a:r>
              <a:rPr lang="ru-RU" sz="2400" dirty="0" smtClean="0">
                <a:latin typeface="Arial Black" panose="020B0A04020102020204" pitchFamily="34" charset="0"/>
              </a:rPr>
              <a:t>Участвовали в расправе над мирными жителями </a:t>
            </a:r>
          </a:p>
          <a:p>
            <a:r>
              <a:rPr lang="ru-RU" sz="2400" dirty="0" smtClean="0">
                <a:latin typeface="Arial Black" panose="020B0A04020102020204" pitchFamily="34" charset="0"/>
              </a:rPr>
              <a:t>у деревни Жестяная горка</a:t>
            </a:r>
            <a:endParaRPr lang="ru-RU" sz="2400" b="1" dirty="0">
              <a:latin typeface="Times New Roman" pitchFamily="18" charset="0"/>
              <a:cs typeface="Times New Roman" pitchFamily="18" charset="0"/>
            </a:endParaRPr>
          </a:p>
        </p:txBody>
      </p:sp>
      <p:pic>
        <p:nvPicPr>
          <p:cNvPr id="5" name="Объект 3"/>
          <p:cNvPicPr>
            <a:picLocks noChangeAspect="1"/>
          </p:cNvPicPr>
          <p:nvPr/>
        </p:nvPicPr>
        <p:blipFill rotWithShape="1">
          <a:blip r:embed="rId3" cstate="print"/>
          <a:srcRect l="14787" t="20481" r="5813" b="5969"/>
          <a:stretch/>
        </p:blipFill>
        <p:spPr>
          <a:xfrm>
            <a:off x="323528" y="2780928"/>
            <a:ext cx="6270632" cy="3888432"/>
          </a:xfrm>
          <a:prstGeom prst="rect">
            <a:avLst/>
          </a:prstGeom>
        </p:spPr>
      </p:pic>
      <p:pic>
        <p:nvPicPr>
          <p:cNvPr id="7" name="Picture 2" descr="https://avatars.mds.yandex.net/i?id=425285c264970baa0772e0548a48292cba16807f-9235953-images-thumbs&amp;n=13"/>
          <p:cNvPicPr>
            <a:picLocks noChangeAspect="1" noChangeArrowheads="1"/>
          </p:cNvPicPr>
          <p:nvPr/>
        </p:nvPicPr>
        <p:blipFill>
          <a:blip r:embed="rId4" cstate="print"/>
          <a:srcRect/>
          <a:stretch>
            <a:fillRect/>
          </a:stretch>
        </p:blipFill>
        <p:spPr bwMode="auto">
          <a:xfrm>
            <a:off x="6876256" y="5346170"/>
            <a:ext cx="2267744" cy="151183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background"/>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Прямоугольник 3"/>
          <p:cNvSpPr/>
          <p:nvPr/>
        </p:nvSpPr>
        <p:spPr>
          <a:xfrm>
            <a:off x="179512" y="188640"/>
            <a:ext cx="8784976" cy="2616101"/>
          </a:xfrm>
          <a:prstGeom prst="rect">
            <a:avLst/>
          </a:prstGeom>
        </p:spPr>
        <p:txBody>
          <a:bodyPr wrap="square">
            <a:spAutoFit/>
          </a:bodyPr>
          <a:lstStyle/>
          <a:p>
            <a:pPr algn="just"/>
            <a:r>
              <a:rPr lang="ru-RU" sz="2000" dirty="0" smtClean="0">
                <a:solidFill>
                  <a:srgbClr val="FF0000"/>
                </a:solidFill>
                <a:latin typeface="Times New Roman" pitchFamily="18" charset="0"/>
                <a:cs typeface="Times New Roman" pitchFamily="18" charset="0"/>
              </a:rPr>
              <a:t>В  районе д. </a:t>
            </a:r>
            <a:r>
              <a:rPr lang="ru-RU" sz="2000" b="1" dirty="0" smtClean="0">
                <a:solidFill>
                  <a:srgbClr val="FF0000"/>
                </a:solidFill>
                <a:latin typeface="Times New Roman" pitchFamily="18" charset="0"/>
                <a:cs typeface="Times New Roman" pitchFamily="18" charset="0"/>
              </a:rPr>
              <a:t>Жестяная горка </a:t>
            </a:r>
            <a:r>
              <a:rPr lang="ru-RU" sz="2000" dirty="0" smtClean="0">
                <a:solidFill>
                  <a:srgbClr val="FF0000"/>
                </a:solidFill>
                <a:latin typeface="Times New Roman" pitchFamily="18" charset="0"/>
                <a:cs typeface="Times New Roman" pitchFamily="18" charset="0"/>
              </a:rPr>
              <a:t>Батецкого района Ленинградской (с 05.07.1944 г. Новгородской) области    в период оккупации 1942-1943 гг.                                было убито более </a:t>
            </a:r>
            <a:r>
              <a:rPr lang="ru-RU" sz="2000" b="1" dirty="0" smtClean="0">
                <a:solidFill>
                  <a:srgbClr val="FF0000"/>
                </a:solidFill>
                <a:latin typeface="Times New Roman" pitchFamily="18" charset="0"/>
                <a:cs typeface="Times New Roman" pitchFamily="18" charset="0"/>
              </a:rPr>
              <a:t>2950</a:t>
            </a:r>
            <a:r>
              <a:rPr lang="ru-RU" sz="2000" dirty="0" smtClean="0">
                <a:solidFill>
                  <a:srgbClr val="FF0000"/>
                </a:solidFill>
                <a:latin typeface="Times New Roman" pitchFamily="18" charset="0"/>
                <a:cs typeface="Times New Roman" pitchFamily="18" charset="0"/>
              </a:rPr>
              <a:t> мирных граждан и советских военнопленных.</a:t>
            </a:r>
          </a:p>
          <a:p>
            <a:pPr algn="just"/>
            <a:r>
              <a:rPr lang="ru-RU" sz="2000" dirty="0" smtClean="0">
                <a:solidFill>
                  <a:srgbClr val="FF0000"/>
                </a:solidFill>
                <a:latin typeface="Times New Roman" pitchFamily="18" charset="0"/>
                <a:cs typeface="Times New Roman" pitchFamily="18" charset="0"/>
              </a:rPr>
              <a:t>«Смерть граждан последовала от огнестрельных пулевых ранений, повреждений тяжёлыми предметами, и остро режущим оружием, а также перелома рёберных дуг. Переломы рёберных дуг позволяют заключить о том, что этим лицам повреждения причинены в виде сильных коротких ударов ногами, обутыми в твёрдый сапог, либо ударом приклада».</a:t>
            </a:r>
          </a:p>
        </p:txBody>
      </p:sp>
      <p:pic>
        <p:nvPicPr>
          <p:cNvPr id="5" name="Рисунок 4"/>
          <p:cNvPicPr>
            <a:picLocks noChangeAspect="1"/>
          </p:cNvPicPr>
          <p:nvPr/>
        </p:nvPicPr>
        <p:blipFill>
          <a:blip r:embed="rId3" cstate="print">
            <a:extLst>
              <a:ext uri="{BEBA8EAE-BF5A-486C-A8C5-ECC9F3942E4B}">
                <a14:imgProps xmlns="" xmlns:a14="http://schemas.microsoft.com/office/drawing/2010/main">
                  <a14:imgLayer r:embed="rId4">
                    <a14:imgEffect>
                      <a14:brightnessContrast bright="40000" contrast="40000"/>
                    </a14:imgEffect>
                  </a14:imgLayer>
                </a14:imgProps>
              </a:ext>
              <a:ext uri="{28A0092B-C50C-407E-A947-70E740481C1C}">
                <a14:useLocalDpi xmlns="" xmlns:a14="http://schemas.microsoft.com/office/drawing/2010/main" val="0"/>
              </a:ext>
            </a:extLst>
          </a:blip>
          <a:stretch>
            <a:fillRect/>
          </a:stretch>
        </p:blipFill>
        <p:spPr>
          <a:xfrm rot="5400000">
            <a:off x="5777592" y="3491592"/>
            <a:ext cx="4033023" cy="2699793"/>
          </a:xfrm>
          <a:prstGeom prst="rect">
            <a:avLst/>
          </a:prstGeom>
        </p:spPr>
      </p:pic>
      <p:pic>
        <p:nvPicPr>
          <p:cNvPr id="6" name="Объект 3"/>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79512" y="2780928"/>
            <a:ext cx="6115780" cy="4077072"/>
          </a:xfrm>
          <a:prstGeom prst="rect">
            <a:avLst/>
          </a:prstGeom>
        </p:spPr>
      </p:pic>
      <p:pic>
        <p:nvPicPr>
          <p:cNvPr id="7" name="Picture 2" descr="https://avatars.mds.yandex.net/i?id=425285c264970baa0772e0548a48292cba16807f-9235953-images-thumbs&amp;n=13"/>
          <p:cNvPicPr>
            <a:picLocks noChangeAspect="1" noChangeArrowheads="1"/>
          </p:cNvPicPr>
          <p:nvPr/>
        </p:nvPicPr>
        <p:blipFill>
          <a:blip r:embed="rId6" cstate="print"/>
          <a:srcRect/>
          <a:stretch>
            <a:fillRect/>
          </a:stretch>
        </p:blipFill>
        <p:spPr bwMode="auto">
          <a:xfrm>
            <a:off x="6876256" y="5346170"/>
            <a:ext cx="2267744" cy="151183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background"/>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Прямоугольник 3"/>
          <p:cNvSpPr/>
          <p:nvPr/>
        </p:nvSpPr>
        <p:spPr>
          <a:xfrm>
            <a:off x="179512" y="260648"/>
            <a:ext cx="8784976" cy="2677656"/>
          </a:xfrm>
          <a:prstGeom prst="rect">
            <a:avLst/>
          </a:prstGeom>
        </p:spPr>
        <p:txBody>
          <a:bodyPr wrap="square">
            <a:spAutoFit/>
          </a:bodyPr>
          <a:lstStyle/>
          <a:p>
            <a:pPr algn="ctr"/>
            <a:r>
              <a:rPr lang="ru-RU" sz="2800" b="1" dirty="0" smtClean="0">
                <a:latin typeface="Times New Roman" pitchFamily="18" charset="0"/>
                <a:cs typeface="Times New Roman" pitchFamily="18" charset="0"/>
              </a:rPr>
              <a:t>Генерал </a:t>
            </a:r>
            <a:r>
              <a:rPr lang="ru-RU" sz="2800" b="1" dirty="0" err="1" smtClean="0">
                <a:latin typeface="Times New Roman" pitchFamily="18" charset="0"/>
                <a:cs typeface="Times New Roman" pitchFamily="18" charset="0"/>
              </a:rPr>
              <a:t>Курт</a:t>
            </a:r>
            <a:r>
              <a:rPr lang="ru-RU" sz="2800" b="1" dirty="0" smtClean="0">
                <a:latin typeface="Times New Roman" pitchFamily="18" charset="0"/>
                <a:cs typeface="Times New Roman" pitchFamily="18" charset="0"/>
              </a:rPr>
              <a:t> Герцог</a:t>
            </a:r>
          </a:p>
          <a:p>
            <a:pPr algn="just"/>
            <a:r>
              <a:rPr lang="ru-RU" sz="2000" dirty="0" smtClean="0">
                <a:latin typeface="Times New Roman" pitchFamily="18" charset="0"/>
                <a:cs typeface="Times New Roman" pitchFamily="18" charset="0"/>
              </a:rPr>
              <a:t>Расправы велись членами, специально созданной </a:t>
            </a:r>
            <a:r>
              <a:rPr lang="ru-RU" sz="2000" b="1" dirty="0" smtClean="0">
                <a:latin typeface="Times New Roman" pitchFamily="18" charset="0"/>
                <a:cs typeface="Times New Roman" pitchFamily="18" charset="0"/>
              </a:rPr>
              <a:t>«</a:t>
            </a:r>
            <a:r>
              <a:rPr lang="ru-RU" sz="2000" b="1" dirty="0" err="1" smtClean="0">
                <a:latin typeface="Times New Roman" pitchFamily="18" charset="0"/>
                <a:cs typeface="Times New Roman" pitchFamily="18" charset="0"/>
              </a:rPr>
              <a:t>тайлькоманда</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айнзацгруппы</a:t>
            </a:r>
            <a:r>
              <a:rPr lang="ru-RU" sz="2000" b="1" dirty="0" smtClean="0">
                <a:latin typeface="Times New Roman" pitchFamily="18" charset="0"/>
                <a:cs typeface="Times New Roman" pitchFamily="18" charset="0"/>
              </a:rPr>
              <a:t> «А»</a:t>
            </a:r>
            <a:r>
              <a:rPr lang="ru-RU" sz="2000" dirty="0" smtClean="0">
                <a:latin typeface="Times New Roman" pitchFamily="18" charset="0"/>
                <a:cs typeface="Times New Roman" pitchFamily="18" charset="0"/>
              </a:rPr>
              <a:t>. В её состав входило </a:t>
            </a:r>
            <a:r>
              <a:rPr lang="ru-RU" sz="2000" b="1" dirty="0" smtClean="0">
                <a:latin typeface="Times New Roman" pitchFamily="18" charset="0"/>
                <a:cs typeface="Times New Roman" pitchFamily="18" charset="0"/>
              </a:rPr>
              <a:t>более 20 человек</a:t>
            </a:r>
            <a:r>
              <a:rPr lang="ru-RU" sz="2000" dirty="0" smtClean="0">
                <a:latin typeface="Times New Roman" pitchFamily="18" charset="0"/>
                <a:cs typeface="Times New Roman" pitchFamily="18" charset="0"/>
              </a:rPr>
              <a:t>. Руководство - офицеры СС немецкого происхождения, исполнители -выходцы из Латвийской ССР. Организатором зверских расправ над советскими гражданами в Новгородской области был </a:t>
            </a:r>
            <a:r>
              <a:rPr lang="ru-RU" sz="2000" b="1" dirty="0" smtClean="0">
                <a:latin typeface="Times New Roman" pitchFamily="18" charset="0"/>
                <a:cs typeface="Times New Roman" pitchFamily="18" charset="0"/>
              </a:rPr>
              <a:t>Герцог </a:t>
            </a:r>
            <a:r>
              <a:rPr lang="ru-RU" sz="2000" b="1" dirty="0" err="1" smtClean="0">
                <a:latin typeface="Times New Roman" pitchFamily="18" charset="0"/>
                <a:cs typeface="Times New Roman" pitchFamily="18" charset="0"/>
              </a:rPr>
              <a:t>Курт</a:t>
            </a:r>
            <a:r>
              <a:rPr lang="ru-RU" sz="2000" dirty="0" smtClean="0">
                <a:latin typeface="Times New Roman" pitchFamily="18" charset="0"/>
                <a:cs typeface="Times New Roman" pitchFamily="18" charset="0"/>
              </a:rPr>
              <a:t>, осужденный военным трибуналом Ленинградского военного округа в 1947 году. Многие исполнители из «</a:t>
            </a:r>
            <a:r>
              <a:rPr lang="ru-RU" sz="2000" dirty="0" err="1" smtClean="0">
                <a:latin typeface="Times New Roman" pitchFamily="18" charset="0"/>
                <a:cs typeface="Times New Roman" pitchFamily="18" charset="0"/>
              </a:rPr>
              <a:t>тайлькоманда</a:t>
            </a:r>
            <a:r>
              <a:rPr lang="ru-RU"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айнзацгруппы</a:t>
            </a:r>
            <a:r>
              <a:rPr lang="ru-RU" sz="2000" dirty="0" smtClean="0">
                <a:latin typeface="Times New Roman" pitchFamily="18" charset="0"/>
                <a:cs typeface="Times New Roman" pitchFamily="18" charset="0"/>
              </a:rPr>
              <a:t> «А» до сих пор </a:t>
            </a:r>
            <a:r>
              <a:rPr lang="ru-RU" sz="2000" b="1" dirty="0" smtClean="0">
                <a:latin typeface="Times New Roman" pitchFamily="18" charset="0"/>
                <a:cs typeface="Times New Roman" pitchFamily="18" charset="0"/>
              </a:rPr>
              <a:t>не понесли наказания</a:t>
            </a:r>
            <a:r>
              <a:rPr lang="ru-RU" sz="2000" dirty="0" smtClean="0">
                <a:latin typeface="Times New Roman" pitchFamily="18" charset="0"/>
                <a:cs typeface="Times New Roman" pitchFamily="18" charset="0"/>
              </a:rPr>
              <a:t>.</a:t>
            </a:r>
            <a:endParaRPr lang="ru-RU" sz="2000" dirty="0">
              <a:latin typeface="Times New Roman" pitchFamily="18" charset="0"/>
              <a:cs typeface="Times New Roman" pitchFamily="18" charset="0"/>
            </a:endParaRPr>
          </a:p>
        </p:txBody>
      </p:sp>
      <p:pic>
        <p:nvPicPr>
          <p:cNvPr id="5" name="Рисунок 4"/>
          <p:cNvPicPr>
            <a:picLocks noChangeAspect="1"/>
          </p:cNvPicPr>
          <p:nvPr/>
        </p:nvPicPr>
        <p:blipFill rotWithShape="1">
          <a:blip r:embed="rId3" cstate="print"/>
          <a:srcRect l="2574" r="2184"/>
          <a:stretch/>
        </p:blipFill>
        <p:spPr>
          <a:xfrm>
            <a:off x="1475656" y="2951720"/>
            <a:ext cx="4896544" cy="3906280"/>
          </a:xfrm>
          <a:prstGeom prst="rect">
            <a:avLst/>
          </a:prstGeom>
        </p:spPr>
      </p:pic>
      <p:pic>
        <p:nvPicPr>
          <p:cNvPr id="6" name="Picture 2" descr="https://avatars.mds.yandex.net/i?id=425285c264970baa0772e0548a48292cba16807f-9235953-images-thumbs&amp;n=13"/>
          <p:cNvPicPr>
            <a:picLocks noChangeAspect="1" noChangeArrowheads="1"/>
          </p:cNvPicPr>
          <p:nvPr/>
        </p:nvPicPr>
        <p:blipFill>
          <a:blip r:embed="rId4" cstate="print"/>
          <a:srcRect/>
          <a:stretch>
            <a:fillRect/>
          </a:stretch>
        </p:blipFill>
        <p:spPr bwMode="auto">
          <a:xfrm>
            <a:off x="6876256" y="5346170"/>
            <a:ext cx="2267744" cy="151183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background"/>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Прямоугольник 3"/>
          <p:cNvSpPr/>
          <p:nvPr/>
        </p:nvSpPr>
        <p:spPr>
          <a:xfrm>
            <a:off x="179512" y="260648"/>
            <a:ext cx="8784976" cy="1877437"/>
          </a:xfrm>
          <a:prstGeom prst="rect">
            <a:avLst/>
          </a:prstGeom>
        </p:spPr>
        <p:txBody>
          <a:bodyPr wrap="square">
            <a:spAutoFit/>
          </a:bodyPr>
          <a:lstStyle/>
          <a:p>
            <a:pPr algn="ctr"/>
            <a:r>
              <a:rPr lang="ru-RU" sz="3200" b="1" dirty="0" smtClean="0">
                <a:latin typeface="Times New Roman" pitchFamily="18" charset="0"/>
                <a:cs typeface="Times New Roman" pitchFamily="18" charset="0"/>
              </a:rPr>
              <a:t>Холокост </a:t>
            </a:r>
            <a:r>
              <a:rPr lang="ru-RU" sz="3200" dirty="0" smtClean="0">
                <a:latin typeface="Times New Roman" pitchFamily="18" charset="0"/>
                <a:cs typeface="Times New Roman" pitchFamily="18" charset="0"/>
              </a:rPr>
              <a:t>– </a:t>
            </a:r>
          </a:p>
          <a:p>
            <a:r>
              <a:rPr lang="ru-RU" sz="2800" dirty="0" smtClean="0">
                <a:latin typeface="Times New Roman" pitchFamily="18" charset="0"/>
                <a:cs typeface="Times New Roman" pitchFamily="18" charset="0"/>
              </a:rPr>
              <a:t>преследование и массовое уничтожение еврейского населения на территории Германии, ее союзников        и на оккупированных территориях</a:t>
            </a:r>
            <a:endParaRPr lang="ru-RU" sz="2800" dirty="0">
              <a:latin typeface="Times New Roman" pitchFamily="18" charset="0"/>
              <a:cs typeface="Times New Roman" pitchFamily="18" charset="0"/>
            </a:endParaRPr>
          </a:p>
        </p:txBody>
      </p:sp>
      <p:pic>
        <p:nvPicPr>
          <p:cNvPr id="6" name="Рисунок 5"/>
          <p:cNvPicPr>
            <a:picLocks noChangeAspect="1"/>
          </p:cNvPicPr>
          <p:nvPr/>
        </p:nvPicPr>
        <p:blipFill>
          <a:blip r:embed="rId3" cstate="print"/>
          <a:stretch>
            <a:fillRect/>
          </a:stretch>
        </p:blipFill>
        <p:spPr>
          <a:xfrm>
            <a:off x="179512" y="2348880"/>
            <a:ext cx="4640133" cy="3456384"/>
          </a:xfrm>
          <a:prstGeom prst="rect">
            <a:avLst/>
          </a:prstGeom>
        </p:spPr>
      </p:pic>
      <p:pic>
        <p:nvPicPr>
          <p:cNvPr id="7" name="Рисунок 6"/>
          <p:cNvPicPr>
            <a:picLocks noChangeAspect="1"/>
          </p:cNvPicPr>
          <p:nvPr/>
        </p:nvPicPr>
        <p:blipFill>
          <a:blip r:embed="rId4" cstate="print"/>
          <a:stretch>
            <a:fillRect/>
          </a:stretch>
        </p:blipFill>
        <p:spPr>
          <a:xfrm>
            <a:off x="4788024" y="2708920"/>
            <a:ext cx="4355976" cy="2808312"/>
          </a:xfrm>
          <a:prstGeom prst="rect">
            <a:avLst/>
          </a:prstGeom>
        </p:spPr>
      </p:pic>
      <p:pic>
        <p:nvPicPr>
          <p:cNvPr id="8" name="Picture 2" descr="https://avatars.mds.yandex.net/i?id=425285c264970baa0772e0548a48292cba16807f-9235953-images-thumbs&amp;n=13"/>
          <p:cNvPicPr>
            <a:picLocks noChangeAspect="1" noChangeArrowheads="1"/>
          </p:cNvPicPr>
          <p:nvPr/>
        </p:nvPicPr>
        <p:blipFill>
          <a:blip r:embed="rId5" cstate="print"/>
          <a:srcRect/>
          <a:stretch>
            <a:fillRect/>
          </a:stretch>
        </p:blipFill>
        <p:spPr bwMode="auto">
          <a:xfrm>
            <a:off x="6876256" y="5346170"/>
            <a:ext cx="2267744" cy="151183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background"/>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Прямоугольник 3"/>
          <p:cNvSpPr/>
          <p:nvPr/>
        </p:nvSpPr>
        <p:spPr>
          <a:xfrm>
            <a:off x="179512" y="260648"/>
            <a:ext cx="8784976" cy="2062103"/>
          </a:xfrm>
          <a:prstGeom prst="rect">
            <a:avLst/>
          </a:prstGeom>
        </p:spPr>
        <p:txBody>
          <a:bodyPr wrap="square">
            <a:spAutoFit/>
          </a:bodyPr>
          <a:lstStyle/>
          <a:p>
            <a:pPr algn="ctr"/>
            <a:r>
              <a:rPr lang="ru-RU" sz="3200" b="1" dirty="0" smtClean="0">
                <a:latin typeface="Times New Roman" pitchFamily="18" charset="0"/>
                <a:cs typeface="Times New Roman" pitchFamily="18" charset="0"/>
              </a:rPr>
              <a:t>БАБИЙ ЯР</a:t>
            </a:r>
          </a:p>
          <a:p>
            <a:pPr algn="ctr"/>
            <a:r>
              <a:rPr lang="ru-RU" sz="2400" dirty="0" smtClean="0">
                <a:latin typeface="Times New Roman" pitchFamily="18" charset="0"/>
                <a:cs typeface="Times New Roman" pitchFamily="18" charset="0"/>
              </a:rPr>
              <a:t>Памятник был установлен 2 июля 1976 года (на территории впоследствии названной Национальный историко-мемориальный заповедник «Бабий яр») </a:t>
            </a:r>
            <a:r>
              <a:rPr lang="ru-RU" sz="2400" b="1" dirty="0" smtClean="0">
                <a:latin typeface="Times New Roman" pitchFamily="18" charset="0"/>
                <a:cs typeface="Times New Roman" pitchFamily="18" charset="0"/>
              </a:rPr>
              <a:t>в г. Киеве, между ул. </a:t>
            </a:r>
            <a:r>
              <a:rPr lang="ru-RU" sz="2400" b="1" dirty="0" err="1" smtClean="0">
                <a:latin typeface="Times New Roman" pitchFamily="18" charset="0"/>
                <a:cs typeface="Times New Roman" pitchFamily="18" charset="0"/>
              </a:rPr>
              <a:t>Дорогожицкой</a:t>
            </a:r>
            <a:r>
              <a:rPr lang="ru-RU" sz="2400" b="1" dirty="0" smtClean="0">
                <a:latin typeface="Times New Roman" pitchFamily="18" charset="0"/>
                <a:cs typeface="Times New Roman" pitchFamily="18" charset="0"/>
              </a:rPr>
              <a:t>, Телиги, Ильенко и Оранжерейной</a:t>
            </a:r>
            <a:r>
              <a:rPr lang="ru-RU" sz="2400" dirty="0" smtClean="0">
                <a:latin typeface="Times New Roman" pitchFamily="18" charset="0"/>
                <a:cs typeface="Times New Roman" pitchFamily="18" charset="0"/>
              </a:rPr>
              <a:t>.</a:t>
            </a:r>
            <a:endParaRPr lang="ru-RU" sz="2400" dirty="0">
              <a:latin typeface="Times New Roman" pitchFamily="18" charset="0"/>
              <a:cs typeface="Times New Roman" pitchFamily="18" charset="0"/>
            </a:endParaRPr>
          </a:p>
        </p:txBody>
      </p:sp>
      <p:pic>
        <p:nvPicPr>
          <p:cNvPr id="8" name="Picture 2" descr="Picture background"/>
          <p:cNvPicPr>
            <a:picLocks noChangeAspect="1" noChangeArrowheads="1"/>
          </p:cNvPicPr>
          <p:nvPr/>
        </p:nvPicPr>
        <p:blipFill>
          <a:blip r:embed="rId3" cstate="print"/>
          <a:srcRect/>
          <a:stretch>
            <a:fillRect/>
          </a:stretch>
        </p:blipFill>
        <p:spPr bwMode="auto">
          <a:xfrm>
            <a:off x="0" y="2348881"/>
            <a:ext cx="8019443" cy="4509119"/>
          </a:xfrm>
          <a:prstGeom prst="rect">
            <a:avLst/>
          </a:prstGeom>
          <a:noFill/>
        </p:spPr>
      </p:pic>
      <p:pic>
        <p:nvPicPr>
          <p:cNvPr id="9" name="Picture 2" descr="https://avatars.mds.yandex.net/i?id=425285c264970baa0772e0548a48292cba16807f-9235953-images-thumbs&amp;n=13"/>
          <p:cNvPicPr>
            <a:picLocks noChangeAspect="1" noChangeArrowheads="1"/>
          </p:cNvPicPr>
          <p:nvPr/>
        </p:nvPicPr>
        <p:blipFill>
          <a:blip r:embed="rId4" cstate="print"/>
          <a:srcRect/>
          <a:stretch>
            <a:fillRect/>
          </a:stretch>
        </p:blipFill>
        <p:spPr bwMode="auto">
          <a:xfrm>
            <a:off x="6876256" y="5346170"/>
            <a:ext cx="2267744" cy="151183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background"/>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4" name="Picture 2" descr="Picture background"/>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5" name="Picture 2" descr="https://avatars.mds.yandex.net/i?id=425285c264970baa0772e0548a48292cba16807f-9235953-images-thumbs&amp;n=13"/>
          <p:cNvPicPr>
            <a:picLocks noChangeAspect="1" noChangeArrowheads="1"/>
          </p:cNvPicPr>
          <p:nvPr/>
        </p:nvPicPr>
        <p:blipFill>
          <a:blip r:embed="rId4" cstate="print"/>
          <a:srcRect/>
          <a:stretch>
            <a:fillRect/>
          </a:stretch>
        </p:blipFill>
        <p:spPr bwMode="auto">
          <a:xfrm>
            <a:off x="6876256" y="5346170"/>
            <a:ext cx="2267744" cy="151183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background"/>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2052" name="Picture 4" descr="Picture background"/>
          <p:cNvPicPr>
            <a:picLocks noChangeAspect="1" noChangeArrowheads="1"/>
          </p:cNvPicPr>
          <p:nvPr/>
        </p:nvPicPr>
        <p:blipFill>
          <a:blip r:embed="rId3" cstate="print"/>
          <a:srcRect/>
          <a:stretch>
            <a:fillRect/>
          </a:stretch>
        </p:blipFill>
        <p:spPr bwMode="auto">
          <a:xfrm>
            <a:off x="0" y="260648"/>
            <a:ext cx="9175440" cy="6264696"/>
          </a:xfrm>
          <a:prstGeom prst="rect">
            <a:avLst/>
          </a:prstGeom>
          <a:noFill/>
        </p:spPr>
      </p:pic>
      <p:pic>
        <p:nvPicPr>
          <p:cNvPr id="5" name="Picture 2" descr="https://avatars.mds.yandex.net/i?id=425285c264970baa0772e0548a48292cba16807f-9235953-images-thumbs&amp;n=13"/>
          <p:cNvPicPr>
            <a:picLocks noChangeAspect="1" noChangeArrowheads="1"/>
          </p:cNvPicPr>
          <p:nvPr/>
        </p:nvPicPr>
        <p:blipFill>
          <a:blip r:embed="rId4" cstate="print"/>
          <a:srcRect/>
          <a:stretch>
            <a:fillRect/>
          </a:stretch>
        </p:blipFill>
        <p:spPr bwMode="auto">
          <a:xfrm>
            <a:off x="6876256" y="5346170"/>
            <a:ext cx="2267744" cy="151183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background"/>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6" name="Picture 2" descr="https://avatars.mds.yandex.net/i?id=425285c264970baa0772e0548a48292cba16807f-9235953-images-thumbs&amp;n=13"/>
          <p:cNvPicPr>
            <a:picLocks noChangeAspect="1" noChangeArrowheads="1"/>
          </p:cNvPicPr>
          <p:nvPr/>
        </p:nvPicPr>
        <p:blipFill>
          <a:blip r:embed="rId3" cstate="print"/>
          <a:srcRect/>
          <a:stretch>
            <a:fillRect/>
          </a:stretch>
        </p:blipFill>
        <p:spPr bwMode="auto">
          <a:xfrm>
            <a:off x="6660232" y="3429000"/>
            <a:ext cx="2016224" cy="1271803"/>
          </a:xfrm>
          <a:prstGeom prst="rect">
            <a:avLst/>
          </a:prstGeom>
          <a:noFill/>
        </p:spPr>
      </p:pic>
      <p:pic>
        <p:nvPicPr>
          <p:cNvPr id="30726" name="Picture 6" descr="Picture background"/>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pic>
        <p:nvPicPr>
          <p:cNvPr id="8" name="Picture 2" descr="https://avatars.mds.yandex.net/i?id=425285c264970baa0772e0548a48292cba16807f-9235953-images-thumbs&amp;n=13"/>
          <p:cNvPicPr>
            <a:picLocks noChangeAspect="1" noChangeArrowheads="1"/>
          </p:cNvPicPr>
          <p:nvPr/>
        </p:nvPicPr>
        <p:blipFill>
          <a:blip r:embed="rId3" cstate="print"/>
          <a:srcRect/>
          <a:stretch>
            <a:fillRect/>
          </a:stretch>
        </p:blipFill>
        <p:spPr bwMode="auto">
          <a:xfrm>
            <a:off x="6516216" y="3356992"/>
            <a:ext cx="2160240" cy="1440161"/>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background"/>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Прямоугольник 3"/>
          <p:cNvSpPr/>
          <p:nvPr/>
        </p:nvSpPr>
        <p:spPr>
          <a:xfrm>
            <a:off x="179512" y="188641"/>
            <a:ext cx="8784976" cy="1692771"/>
          </a:xfrm>
          <a:prstGeom prst="rect">
            <a:avLst/>
          </a:prstGeom>
        </p:spPr>
        <p:txBody>
          <a:bodyPr wrap="square">
            <a:spAutoFit/>
          </a:bodyPr>
          <a:lstStyle/>
          <a:p>
            <a:pPr algn="ctr"/>
            <a:r>
              <a:rPr lang="ru-RU" sz="2400" b="1" dirty="0" smtClean="0">
                <a:solidFill>
                  <a:srgbClr val="FF0000"/>
                </a:solidFill>
                <a:latin typeface="Times New Roman" pitchFamily="18" charset="0"/>
                <a:cs typeface="Times New Roman" pitchFamily="18" charset="0"/>
              </a:rPr>
              <a:t>Муниципальное бюджетное общеобразовательное учреждение</a:t>
            </a:r>
          </a:p>
          <a:p>
            <a:pPr algn="ctr"/>
            <a:r>
              <a:rPr lang="ru-RU" sz="2400" b="1" dirty="0" smtClean="0">
                <a:solidFill>
                  <a:srgbClr val="FF0000"/>
                </a:solidFill>
                <a:latin typeface="Times New Roman" pitchFamily="18" charset="0"/>
                <a:cs typeface="Times New Roman" pitchFamily="18" charset="0"/>
              </a:rPr>
              <a:t>«Ивановская основная общеобразовательная школа»</a:t>
            </a:r>
          </a:p>
          <a:p>
            <a:pPr algn="ctr"/>
            <a:r>
              <a:rPr lang="ru-RU" sz="2400" b="1" dirty="0" err="1" smtClean="0">
                <a:solidFill>
                  <a:srgbClr val="FF0000"/>
                </a:solidFill>
                <a:latin typeface="Times New Roman" pitchFamily="18" charset="0"/>
                <a:cs typeface="Times New Roman" pitchFamily="18" charset="0"/>
              </a:rPr>
              <a:t>Губкинского</a:t>
            </a:r>
            <a:r>
              <a:rPr lang="ru-RU" sz="2400" b="1" dirty="0" smtClean="0">
                <a:solidFill>
                  <a:srgbClr val="FF0000"/>
                </a:solidFill>
                <a:latin typeface="Times New Roman" pitchFamily="18" charset="0"/>
                <a:cs typeface="Times New Roman" pitchFamily="18" charset="0"/>
              </a:rPr>
              <a:t> района Белгородской области</a:t>
            </a:r>
          </a:p>
          <a:p>
            <a:pPr algn="ctr"/>
            <a:endParaRPr lang="ru-RU" sz="3200" b="1" dirty="0">
              <a:solidFill>
                <a:srgbClr val="FF0000"/>
              </a:solidFill>
              <a:latin typeface="Times New Roman" pitchFamily="18" charset="0"/>
              <a:cs typeface="Times New Roman" pitchFamily="18" charset="0"/>
            </a:endParaRPr>
          </a:p>
        </p:txBody>
      </p:sp>
      <p:pic>
        <p:nvPicPr>
          <p:cNvPr id="15362" name="Picture 2" descr="https://avatars.mds.yandex.net/i?id=425285c264970baa0772e0548a48292cba16807f-9235953-images-thumbs&amp;n=13"/>
          <p:cNvPicPr>
            <a:picLocks noChangeAspect="1" noChangeArrowheads="1"/>
          </p:cNvPicPr>
          <p:nvPr/>
        </p:nvPicPr>
        <p:blipFill>
          <a:blip r:embed="rId3" cstate="print"/>
          <a:srcRect/>
          <a:stretch>
            <a:fillRect/>
          </a:stretch>
        </p:blipFill>
        <p:spPr bwMode="auto">
          <a:xfrm>
            <a:off x="6876256" y="5346170"/>
            <a:ext cx="2267744" cy="1511830"/>
          </a:xfrm>
          <a:prstGeom prst="rect">
            <a:avLst/>
          </a:prstGeom>
          <a:noFill/>
        </p:spPr>
      </p:pic>
      <p:sp>
        <p:nvSpPr>
          <p:cNvPr id="6" name="Прямоугольник 5"/>
          <p:cNvSpPr/>
          <p:nvPr/>
        </p:nvSpPr>
        <p:spPr>
          <a:xfrm>
            <a:off x="467544" y="1412776"/>
            <a:ext cx="8136904" cy="4955203"/>
          </a:xfrm>
          <a:prstGeom prst="rect">
            <a:avLst/>
          </a:prstGeom>
        </p:spPr>
        <p:txBody>
          <a:bodyPr wrap="square">
            <a:spAutoFit/>
          </a:bodyPr>
          <a:lstStyle/>
          <a:p>
            <a:pPr algn="ctr"/>
            <a:r>
              <a:rPr lang="ru-RU" sz="2800" b="1" dirty="0" smtClean="0">
                <a:latin typeface="Times New Roman" pitchFamily="18" charset="0"/>
                <a:cs typeface="Times New Roman" pitchFamily="18" charset="0"/>
              </a:rPr>
              <a:t>План</a:t>
            </a:r>
          </a:p>
          <a:p>
            <a:pPr marL="514350" indent="-514350" algn="just">
              <a:buAutoNum type="arabicPeriod"/>
            </a:pPr>
            <a:r>
              <a:rPr lang="ru-RU" sz="2400" b="1" dirty="0" smtClean="0">
                <a:latin typeface="Times New Roman" pitchFamily="18" charset="0"/>
                <a:cs typeface="Times New Roman" pitchFamily="18" charset="0"/>
              </a:rPr>
              <a:t>Миллионы угнанных в рабство</a:t>
            </a:r>
          </a:p>
          <a:p>
            <a:pPr marL="457200" indent="-457200" algn="just">
              <a:buAutoNum type="arabicPeriod"/>
            </a:pPr>
            <a:r>
              <a:rPr lang="ru-RU" sz="2400" b="1" dirty="0" smtClean="0">
                <a:latin typeface="Times New Roman" pitchFamily="18" charset="0"/>
                <a:cs typeface="Times New Roman" pitchFamily="18" charset="0"/>
              </a:rPr>
              <a:t>Генеральный план «ОСТ»</a:t>
            </a:r>
          </a:p>
          <a:p>
            <a:pPr marL="457200" indent="-457200" algn="just">
              <a:buAutoNum type="arabicPeriod"/>
            </a:pPr>
            <a:r>
              <a:rPr lang="ru-RU" sz="2400" b="1" dirty="0" err="1" smtClean="0">
                <a:latin typeface="Times New Roman" pitchFamily="18" charset="0"/>
                <a:cs typeface="Times New Roman" pitchFamily="18" charset="0"/>
              </a:rPr>
              <a:t>Айнзацгруппы</a:t>
            </a:r>
            <a:r>
              <a:rPr lang="ru-RU" sz="2400" b="1" dirty="0" smtClean="0">
                <a:latin typeface="Times New Roman" pitchFamily="18" charset="0"/>
                <a:cs typeface="Times New Roman" pitchFamily="18" charset="0"/>
              </a:rPr>
              <a:t> и их батальоны</a:t>
            </a:r>
          </a:p>
          <a:p>
            <a:pPr marL="457200" indent="-457200" algn="just">
              <a:buAutoNum type="arabicPeriod"/>
            </a:pPr>
            <a:r>
              <a:rPr lang="ru-RU" sz="2400" b="1" dirty="0" smtClean="0">
                <a:latin typeface="Times New Roman" pitchFamily="18" charset="0"/>
                <a:cs typeface="Times New Roman" pitchFamily="18" charset="0"/>
              </a:rPr>
              <a:t>Холокост</a:t>
            </a:r>
          </a:p>
          <a:p>
            <a:pPr marL="457200" indent="-457200" algn="just">
              <a:buAutoNum type="arabicPeriod"/>
            </a:pPr>
            <a:r>
              <a:rPr lang="ru-RU" sz="2400" b="1" dirty="0" smtClean="0">
                <a:latin typeface="Times New Roman" pitchFamily="18" charset="0"/>
                <a:cs typeface="Times New Roman" pitchFamily="18" charset="0"/>
              </a:rPr>
              <a:t>Бабий Яр</a:t>
            </a:r>
          </a:p>
          <a:p>
            <a:pPr marL="457200" indent="-457200" algn="just">
              <a:buAutoNum type="arabicPeriod"/>
            </a:pPr>
            <a:r>
              <a:rPr lang="ru-RU" sz="2400" b="1" dirty="0" smtClean="0">
                <a:latin typeface="Times New Roman" pitchFamily="18" charset="0"/>
                <a:cs typeface="Times New Roman" pitchFamily="18" charset="0"/>
              </a:rPr>
              <a:t>Хатынь</a:t>
            </a:r>
          </a:p>
          <a:p>
            <a:pPr marL="457200" indent="-457200" algn="just">
              <a:buAutoNum type="arabicPeriod"/>
            </a:pPr>
            <a:r>
              <a:rPr lang="ru-RU" sz="2400" b="1" dirty="0" err="1" smtClean="0">
                <a:latin typeface="Times New Roman" pitchFamily="18" charset="0"/>
                <a:cs typeface="Times New Roman" pitchFamily="18" charset="0"/>
              </a:rPr>
              <a:t>Окупация</a:t>
            </a:r>
            <a:r>
              <a:rPr lang="ru-RU" sz="2400" b="1" dirty="0" smtClean="0">
                <a:latin typeface="Times New Roman" pitchFamily="18" charset="0"/>
                <a:cs typeface="Times New Roman" pitchFamily="18" charset="0"/>
              </a:rPr>
              <a:t> </a:t>
            </a:r>
            <a:r>
              <a:rPr lang="ru-RU" sz="2400" b="1" dirty="0" err="1" smtClean="0">
                <a:latin typeface="Times New Roman" pitchFamily="18" charset="0"/>
                <a:cs typeface="Times New Roman" pitchFamily="18" charset="0"/>
              </a:rPr>
              <a:t>Губкинской</a:t>
            </a:r>
            <a:r>
              <a:rPr lang="ru-RU" sz="2400" b="1" dirty="0" smtClean="0">
                <a:latin typeface="Times New Roman" pitchFamily="18" charset="0"/>
                <a:cs typeface="Times New Roman" pitchFamily="18" charset="0"/>
              </a:rPr>
              <a:t> земли</a:t>
            </a:r>
          </a:p>
          <a:p>
            <a:pPr marL="457200" indent="-457200" algn="just">
              <a:buAutoNum type="arabicPeriod"/>
            </a:pPr>
            <a:endParaRPr lang="ru-RU" sz="2400" b="1" dirty="0" smtClean="0">
              <a:latin typeface="Times New Roman" pitchFamily="18" charset="0"/>
              <a:cs typeface="Times New Roman" pitchFamily="18" charset="0"/>
            </a:endParaRPr>
          </a:p>
          <a:p>
            <a:pPr marL="457200" indent="-457200" algn="just">
              <a:buAutoNum type="arabicPeriod"/>
            </a:pPr>
            <a:endParaRPr lang="ru-RU" sz="2400" b="1" dirty="0" smtClean="0">
              <a:latin typeface="Times New Roman" pitchFamily="18" charset="0"/>
              <a:cs typeface="Times New Roman" pitchFamily="18" charset="0"/>
            </a:endParaRPr>
          </a:p>
          <a:p>
            <a:r>
              <a:rPr lang="ru-RU" sz="2400" b="1" dirty="0" smtClean="0">
                <a:solidFill>
                  <a:schemeClr val="tx1">
                    <a:lumMod val="85000"/>
                  </a:schemeClr>
                </a:solidFill>
                <a:latin typeface="Times New Roman" pitchFamily="18" charset="0"/>
                <a:cs typeface="Times New Roman" pitchFamily="18" charset="0"/>
              </a:rPr>
              <a:t/>
            </a:r>
            <a:br>
              <a:rPr lang="ru-RU" sz="2400" b="1" dirty="0" smtClean="0">
                <a:solidFill>
                  <a:schemeClr val="tx1">
                    <a:lumMod val="85000"/>
                  </a:schemeClr>
                </a:solidFill>
                <a:latin typeface="Times New Roman" pitchFamily="18" charset="0"/>
                <a:cs typeface="Times New Roman" pitchFamily="18" charset="0"/>
              </a:rPr>
            </a:br>
            <a:r>
              <a:rPr lang="ru-RU" sz="2400" b="1" dirty="0" smtClean="0">
                <a:solidFill>
                  <a:schemeClr val="tx1">
                    <a:lumMod val="85000"/>
                  </a:schemeClr>
                </a:solidFill>
                <a:latin typeface="Times New Roman" pitchFamily="18" charset="0"/>
                <a:cs typeface="Times New Roman" pitchFamily="18" charset="0"/>
              </a:rPr>
              <a:t/>
            </a:r>
            <a:br>
              <a:rPr lang="ru-RU" sz="2400" b="1" dirty="0" smtClean="0">
                <a:solidFill>
                  <a:schemeClr val="tx1">
                    <a:lumMod val="85000"/>
                  </a:schemeClr>
                </a:solidFill>
                <a:latin typeface="Times New Roman" pitchFamily="18" charset="0"/>
                <a:cs typeface="Times New Roman" pitchFamily="18" charset="0"/>
              </a:rPr>
            </a:br>
            <a:endParaRPr lang="ru-RU" sz="2400" dirty="0">
              <a:latin typeface="Times New Roman" pitchFamily="18" charset="0"/>
              <a:cs typeface="Times New Roman"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background"/>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Прямоугольник 3"/>
          <p:cNvSpPr/>
          <p:nvPr/>
        </p:nvSpPr>
        <p:spPr>
          <a:xfrm>
            <a:off x="179512" y="188640"/>
            <a:ext cx="8784976" cy="2739211"/>
          </a:xfrm>
          <a:prstGeom prst="rect">
            <a:avLst/>
          </a:prstGeom>
        </p:spPr>
        <p:txBody>
          <a:bodyPr wrap="square">
            <a:spAutoFit/>
          </a:bodyPr>
          <a:lstStyle/>
          <a:p>
            <a:pPr algn="ctr"/>
            <a:r>
              <a:rPr lang="ru-RU" sz="3200" b="1" dirty="0" smtClean="0">
                <a:solidFill>
                  <a:srgbClr val="FF0000"/>
                </a:solidFill>
                <a:latin typeface="Times New Roman" pitchFamily="18" charset="0"/>
                <a:cs typeface="Times New Roman" pitchFamily="18" charset="0"/>
              </a:rPr>
              <a:t>ОКУПАЦИЯ ГУБКИНСКОЙ ЗЕМЛИ</a:t>
            </a:r>
          </a:p>
          <a:p>
            <a:pPr algn="just"/>
            <a:r>
              <a:rPr lang="ru-RU" sz="2800" b="1" dirty="0" smtClean="0">
                <a:latin typeface="Times New Roman" pitchFamily="18" charset="0"/>
                <a:cs typeface="Times New Roman" pitchFamily="18" charset="0"/>
              </a:rPr>
              <a:t>Немцы не только разрушали и жгли дома и социально-значимые объекты. Они убивали ни в чем не повинных людей, уничтожали жителей, не пожелавших склонить перед ним головы. В каждый дом война принесла горе и слезы.</a:t>
            </a:r>
            <a:endParaRPr lang="ru-RU" sz="2800" b="1" dirty="0">
              <a:latin typeface="Times New Roman" pitchFamily="18" charset="0"/>
              <a:cs typeface="Times New Roman" pitchFamily="18" charset="0"/>
            </a:endParaRPr>
          </a:p>
        </p:txBody>
      </p:sp>
      <p:pic>
        <p:nvPicPr>
          <p:cNvPr id="5" name="Рисунок 4" descr="C:\Users\Николай\Downloads\i (2).jpg"/>
          <p:cNvPicPr/>
          <p:nvPr/>
        </p:nvPicPr>
        <p:blipFill>
          <a:blip r:embed="rId3" cstate="print"/>
          <a:srcRect/>
          <a:stretch>
            <a:fillRect/>
          </a:stretch>
        </p:blipFill>
        <p:spPr bwMode="auto">
          <a:xfrm>
            <a:off x="539552" y="2944366"/>
            <a:ext cx="6117332" cy="3913634"/>
          </a:xfrm>
          <a:prstGeom prst="rect">
            <a:avLst/>
          </a:prstGeom>
          <a:noFill/>
          <a:ln w="9525">
            <a:noFill/>
            <a:miter lim="800000"/>
            <a:headEnd/>
            <a:tailEnd/>
          </a:ln>
        </p:spPr>
      </p:pic>
      <p:pic>
        <p:nvPicPr>
          <p:cNvPr id="6" name="Picture 2" descr="https://avatars.mds.yandex.net/i?id=425285c264970baa0772e0548a48292cba16807f-9235953-images-thumbs&amp;n=13"/>
          <p:cNvPicPr>
            <a:picLocks noChangeAspect="1" noChangeArrowheads="1"/>
          </p:cNvPicPr>
          <p:nvPr/>
        </p:nvPicPr>
        <p:blipFill>
          <a:blip r:embed="rId4" cstate="print"/>
          <a:srcRect/>
          <a:stretch>
            <a:fillRect/>
          </a:stretch>
        </p:blipFill>
        <p:spPr bwMode="auto">
          <a:xfrm>
            <a:off x="6876256" y="5346170"/>
            <a:ext cx="2267744" cy="1511830"/>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background"/>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Прямоугольник 3"/>
          <p:cNvSpPr/>
          <p:nvPr/>
        </p:nvSpPr>
        <p:spPr>
          <a:xfrm>
            <a:off x="179512" y="188640"/>
            <a:ext cx="8784976" cy="1938992"/>
          </a:xfrm>
          <a:prstGeom prst="rect">
            <a:avLst/>
          </a:prstGeom>
        </p:spPr>
        <p:txBody>
          <a:bodyPr wrap="square">
            <a:spAutoFit/>
          </a:bodyPr>
          <a:lstStyle/>
          <a:p>
            <a:pPr algn="ctr"/>
            <a:r>
              <a:rPr lang="ru-RU" sz="3200" b="1" dirty="0" smtClean="0">
                <a:solidFill>
                  <a:srgbClr val="FF0000"/>
                </a:solidFill>
                <a:latin typeface="Times New Roman" pitchFamily="18" charset="0"/>
                <a:cs typeface="Times New Roman" pitchFamily="18" charset="0"/>
              </a:rPr>
              <a:t>В 2025 ГОДУ ИСПОЛНЯЕТСЯ 80 ЛЕТ СО ДНЯ ПОБЕДЫ НАД ФАШИЗМОМ</a:t>
            </a:r>
          </a:p>
          <a:p>
            <a:pPr algn="just"/>
            <a:r>
              <a:rPr lang="ru-RU" sz="2800" dirty="0" smtClean="0"/>
              <a:t>За Победу была заплачена самая высокая цена — </a:t>
            </a:r>
            <a:r>
              <a:rPr lang="ru-RU" sz="2800" dirty="0" err="1" smtClean="0"/>
              <a:t>цена</a:t>
            </a:r>
            <a:r>
              <a:rPr lang="ru-RU" sz="2800" smtClean="0"/>
              <a:t> жизни. </a:t>
            </a:r>
            <a:endParaRPr lang="ru-RU" sz="2800" b="1" dirty="0">
              <a:latin typeface="Times New Roman" pitchFamily="18" charset="0"/>
              <a:cs typeface="Times New Roman" pitchFamily="18" charset="0"/>
            </a:endParaRPr>
          </a:p>
        </p:txBody>
      </p:sp>
      <p:pic>
        <p:nvPicPr>
          <p:cNvPr id="6" name="Picture 2" descr="https://avatars.mds.yandex.net/i?id=425285c264970baa0772e0548a48292cba16807f-9235953-images-thumbs&amp;n=13"/>
          <p:cNvPicPr>
            <a:picLocks noChangeAspect="1" noChangeArrowheads="1"/>
          </p:cNvPicPr>
          <p:nvPr/>
        </p:nvPicPr>
        <p:blipFill>
          <a:blip r:embed="rId3" cstate="print"/>
          <a:srcRect/>
          <a:stretch>
            <a:fillRect/>
          </a:stretch>
        </p:blipFill>
        <p:spPr bwMode="auto">
          <a:xfrm>
            <a:off x="6876256" y="5346170"/>
            <a:ext cx="2267744" cy="1511830"/>
          </a:xfrm>
          <a:prstGeom prst="rect">
            <a:avLst/>
          </a:prstGeom>
          <a:noFill/>
        </p:spPr>
      </p:pic>
      <p:pic>
        <p:nvPicPr>
          <p:cNvPr id="31746" name="Picture 2" descr="https://sh-zasizhevskaya-r66.gosweb.gosuslugi.ru/netcat_files/214/3020/_.jpg"/>
          <p:cNvPicPr>
            <a:picLocks noChangeAspect="1" noChangeArrowheads="1"/>
          </p:cNvPicPr>
          <p:nvPr/>
        </p:nvPicPr>
        <p:blipFill>
          <a:blip r:embed="rId4" cstate="print"/>
          <a:srcRect/>
          <a:stretch>
            <a:fillRect/>
          </a:stretch>
        </p:blipFill>
        <p:spPr bwMode="auto">
          <a:xfrm>
            <a:off x="1763688" y="1844824"/>
            <a:ext cx="5013175" cy="5013176"/>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background"/>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Прямоугольник 3"/>
          <p:cNvSpPr/>
          <p:nvPr/>
        </p:nvSpPr>
        <p:spPr>
          <a:xfrm>
            <a:off x="179512" y="404664"/>
            <a:ext cx="8784976" cy="584775"/>
          </a:xfrm>
          <a:prstGeom prst="rect">
            <a:avLst/>
          </a:prstGeom>
        </p:spPr>
        <p:txBody>
          <a:bodyPr wrap="square">
            <a:spAutoFit/>
          </a:bodyPr>
          <a:lstStyle/>
          <a:p>
            <a:pPr algn="ctr"/>
            <a:r>
              <a:rPr lang="ru-RU" sz="3200" b="1" dirty="0" smtClean="0">
                <a:solidFill>
                  <a:srgbClr val="FF0000"/>
                </a:solidFill>
                <a:latin typeface="Times New Roman" pitchFamily="18" charset="0"/>
                <a:cs typeface="Times New Roman" pitchFamily="18" charset="0"/>
              </a:rPr>
              <a:t>НИКТО НЕ ЗАБЫТ, НИЧТО НЕ ЗАБЫТО</a:t>
            </a:r>
            <a:endParaRPr lang="ru-RU" sz="3200" b="1" dirty="0">
              <a:solidFill>
                <a:srgbClr val="FF0000"/>
              </a:solidFill>
              <a:latin typeface="Times New Roman" pitchFamily="18" charset="0"/>
              <a:cs typeface="Times New Roman" pitchFamily="18" charset="0"/>
            </a:endParaRPr>
          </a:p>
        </p:txBody>
      </p:sp>
      <p:pic>
        <p:nvPicPr>
          <p:cNvPr id="15362" name="Picture 2" descr="https://avatars.mds.yandex.net/i?id=425285c264970baa0772e0548a48292cba16807f-9235953-images-thumbs&amp;n=13"/>
          <p:cNvPicPr>
            <a:picLocks noChangeAspect="1" noChangeArrowheads="1"/>
          </p:cNvPicPr>
          <p:nvPr/>
        </p:nvPicPr>
        <p:blipFill>
          <a:blip r:embed="rId3" cstate="print"/>
          <a:srcRect/>
          <a:stretch>
            <a:fillRect/>
          </a:stretch>
        </p:blipFill>
        <p:spPr bwMode="auto">
          <a:xfrm>
            <a:off x="6876256" y="5346170"/>
            <a:ext cx="2267744" cy="1511830"/>
          </a:xfrm>
          <a:prstGeom prst="rect">
            <a:avLst/>
          </a:prstGeom>
          <a:noFill/>
        </p:spPr>
      </p:pic>
      <p:sp>
        <p:nvSpPr>
          <p:cNvPr id="6" name="Прямоугольник 5"/>
          <p:cNvSpPr/>
          <p:nvPr/>
        </p:nvSpPr>
        <p:spPr>
          <a:xfrm>
            <a:off x="467544" y="1052736"/>
            <a:ext cx="8136904" cy="2308324"/>
          </a:xfrm>
          <a:prstGeom prst="rect">
            <a:avLst/>
          </a:prstGeom>
        </p:spPr>
        <p:txBody>
          <a:bodyPr wrap="square">
            <a:spAutoFit/>
          </a:bodyPr>
          <a:lstStyle/>
          <a:p>
            <a:r>
              <a:rPr lang="ru-RU" sz="2400" b="1" dirty="0" smtClean="0">
                <a:solidFill>
                  <a:schemeClr val="tx1">
                    <a:lumMod val="85000"/>
                  </a:schemeClr>
                </a:solidFill>
                <a:latin typeface="Times New Roman" pitchFamily="18" charset="0"/>
                <a:cs typeface="Times New Roman" pitchFamily="18" charset="0"/>
              </a:rPr>
              <a:t>В годы Великой Отечественной войны убито фашистами более 16,5 млн. мирных граждан </a:t>
            </a:r>
            <a:br>
              <a:rPr lang="ru-RU" sz="2400" b="1" dirty="0" smtClean="0">
                <a:solidFill>
                  <a:schemeClr val="tx1">
                    <a:lumMod val="85000"/>
                  </a:schemeClr>
                </a:solidFill>
                <a:latin typeface="Times New Roman" pitchFamily="18" charset="0"/>
                <a:cs typeface="Times New Roman" pitchFamily="18" charset="0"/>
              </a:rPr>
            </a:br>
            <a:r>
              <a:rPr lang="ru-RU" sz="2400" b="1" dirty="0" smtClean="0">
                <a:solidFill>
                  <a:schemeClr val="tx1">
                    <a:lumMod val="85000"/>
                  </a:schemeClr>
                </a:solidFill>
                <a:latin typeface="Times New Roman" pitchFamily="18" charset="0"/>
                <a:cs typeface="Times New Roman" pitchFamily="18" charset="0"/>
              </a:rPr>
              <a:t/>
            </a:r>
            <a:br>
              <a:rPr lang="ru-RU" sz="2400" b="1" dirty="0" smtClean="0">
                <a:solidFill>
                  <a:schemeClr val="tx1">
                    <a:lumMod val="85000"/>
                  </a:schemeClr>
                </a:solidFill>
                <a:latin typeface="Times New Roman" pitchFamily="18" charset="0"/>
                <a:cs typeface="Times New Roman" pitchFamily="18" charset="0"/>
              </a:rPr>
            </a:br>
            <a:r>
              <a:rPr lang="ru-RU" sz="2400" b="1" dirty="0" smtClean="0">
                <a:solidFill>
                  <a:schemeClr val="tx1">
                    <a:lumMod val="85000"/>
                  </a:schemeClr>
                </a:solidFill>
                <a:latin typeface="Times New Roman" pitchFamily="18" charset="0"/>
                <a:cs typeface="Times New Roman" pitchFamily="18" charset="0"/>
              </a:rPr>
              <a:t>Тысячи сожженных деревень</a:t>
            </a:r>
            <a:br>
              <a:rPr lang="ru-RU" sz="2400" b="1" dirty="0" smtClean="0">
                <a:solidFill>
                  <a:schemeClr val="tx1">
                    <a:lumMod val="85000"/>
                  </a:schemeClr>
                </a:solidFill>
                <a:latin typeface="Times New Roman" pitchFamily="18" charset="0"/>
                <a:cs typeface="Times New Roman" pitchFamily="18" charset="0"/>
              </a:rPr>
            </a:br>
            <a:r>
              <a:rPr lang="ru-RU" sz="2400" b="1" dirty="0" smtClean="0">
                <a:solidFill>
                  <a:schemeClr val="tx1">
                    <a:lumMod val="85000"/>
                  </a:schemeClr>
                </a:solidFill>
                <a:latin typeface="Times New Roman" pitchFamily="18" charset="0"/>
                <a:cs typeface="Times New Roman" pitchFamily="18" charset="0"/>
              </a:rPr>
              <a:t/>
            </a:r>
            <a:br>
              <a:rPr lang="ru-RU" sz="2400" b="1" dirty="0" smtClean="0">
                <a:solidFill>
                  <a:schemeClr val="tx1">
                    <a:lumMod val="85000"/>
                  </a:schemeClr>
                </a:solidFill>
                <a:latin typeface="Times New Roman" pitchFamily="18" charset="0"/>
                <a:cs typeface="Times New Roman" pitchFamily="18" charset="0"/>
              </a:rPr>
            </a:br>
            <a:endParaRPr lang="ru-RU" sz="2400" dirty="0">
              <a:latin typeface="Times New Roman" pitchFamily="18" charset="0"/>
              <a:cs typeface="Times New Roman" pitchFamily="18" charset="0"/>
            </a:endParaRPr>
          </a:p>
        </p:txBody>
      </p:sp>
      <p:pic>
        <p:nvPicPr>
          <p:cNvPr id="7" name="Рисунок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076056" y="1556792"/>
            <a:ext cx="3990466" cy="2808312"/>
          </a:xfrm>
          <a:prstGeom prst="rect">
            <a:avLst/>
          </a:prstGeom>
        </p:spPr>
      </p:pic>
      <p:pic>
        <p:nvPicPr>
          <p:cNvPr id="8" name="Рисунок 7"/>
          <p:cNvPicPr>
            <a:picLocks noChangeAspect="1"/>
          </p:cNvPicPr>
          <p:nvPr/>
        </p:nvPicPr>
        <p:blipFill>
          <a:blip r:embed="rId5" cstate="print"/>
          <a:stretch>
            <a:fillRect/>
          </a:stretch>
        </p:blipFill>
        <p:spPr>
          <a:xfrm>
            <a:off x="251520" y="2780928"/>
            <a:ext cx="4829944" cy="352839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background"/>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Прямоугольник 3"/>
          <p:cNvSpPr/>
          <p:nvPr/>
        </p:nvSpPr>
        <p:spPr>
          <a:xfrm>
            <a:off x="179512" y="332656"/>
            <a:ext cx="8784976" cy="584775"/>
          </a:xfrm>
          <a:prstGeom prst="rect">
            <a:avLst/>
          </a:prstGeom>
        </p:spPr>
        <p:txBody>
          <a:bodyPr wrap="square">
            <a:spAutoFit/>
          </a:bodyPr>
          <a:lstStyle/>
          <a:p>
            <a:pPr algn="ctr"/>
            <a:r>
              <a:rPr lang="ru-RU" sz="3200" b="1" dirty="0" smtClean="0">
                <a:solidFill>
                  <a:srgbClr val="FF0000"/>
                </a:solidFill>
                <a:latin typeface="Times New Roman" pitchFamily="18" charset="0"/>
                <a:cs typeface="Times New Roman" pitchFamily="18" charset="0"/>
              </a:rPr>
              <a:t>МИЛЛИОНЫ УГНАННЫХ В РАБСТВО</a:t>
            </a:r>
            <a:endParaRPr lang="ru-RU" sz="3200" b="1" dirty="0">
              <a:solidFill>
                <a:srgbClr val="FF0000"/>
              </a:solidFill>
              <a:latin typeface="Times New Roman" pitchFamily="18" charset="0"/>
              <a:cs typeface="Times New Roman" pitchFamily="18" charset="0"/>
            </a:endParaRPr>
          </a:p>
        </p:txBody>
      </p:sp>
      <p:pic>
        <p:nvPicPr>
          <p:cNvPr id="6" name="Объект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39552" y="944184"/>
            <a:ext cx="8136904" cy="5429532"/>
          </a:xfrm>
          <a:prstGeom prst="rect">
            <a:avLst/>
          </a:prstGeom>
        </p:spPr>
      </p:pic>
      <p:pic>
        <p:nvPicPr>
          <p:cNvPr id="7" name="Picture 2" descr="https://avatars.mds.yandex.net/i?id=425285c264970baa0772e0548a48292cba16807f-9235953-images-thumbs&amp;n=13"/>
          <p:cNvPicPr>
            <a:picLocks noChangeAspect="1" noChangeArrowheads="1"/>
          </p:cNvPicPr>
          <p:nvPr/>
        </p:nvPicPr>
        <p:blipFill>
          <a:blip r:embed="rId4" cstate="print"/>
          <a:srcRect/>
          <a:stretch>
            <a:fillRect/>
          </a:stretch>
        </p:blipFill>
        <p:spPr bwMode="auto">
          <a:xfrm>
            <a:off x="6876256" y="5346170"/>
            <a:ext cx="2267744" cy="151183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background"/>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Прямоугольник 3"/>
          <p:cNvSpPr/>
          <p:nvPr/>
        </p:nvSpPr>
        <p:spPr>
          <a:xfrm>
            <a:off x="179512" y="0"/>
            <a:ext cx="8784976" cy="2677656"/>
          </a:xfrm>
          <a:prstGeom prst="rect">
            <a:avLst/>
          </a:prstGeom>
        </p:spPr>
        <p:txBody>
          <a:bodyPr wrap="square">
            <a:spAutoFit/>
          </a:bodyPr>
          <a:lstStyle/>
          <a:p>
            <a:pPr algn="just"/>
            <a:r>
              <a:rPr lang="ru-RU" sz="2800" dirty="0" smtClean="0">
                <a:solidFill>
                  <a:srgbClr val="FF0000"/>
                </a:solidFill>
                <a:latin typeface="Times New Roman" pitchFamily="18" charset="0"/>
                <a:cs typeface="Times New Roman" pitchFamily="18" charset="0"/>
              </a:rPr>
              <a:t>Материалы Чрезвычайной государственной комиссии по установлению и расследованию злодеяний немецко-фашистских захватчиков и их сообщников и причинённого ими ущерба гражданам, колхозам, общественным организациям, государственным предприятиям и учреждениям СССР.</a:t>
            </a:r>
          </a:p>
        </p:txBody>
      </p:sp>
      <p:graphicFrame>
        <p:nvGraphicFramePr>
          <p:cNvPr id="6" name="Объект 5"/>
          <p:cNvGraphicFramePr>
            <a:graphicFrameLocks/>
          </p:cNvGraphicFramePr>
          <p:nvPr>
            <p:extLst/>
          </p:nvPr>
        </p:nvGraphicFramePr>
        <p:xfrm>
          <a:off x="251520" y="2708920"/>
          <a:ext cx="7272808" cy="3291840"/>
        </p:xfrm>
        <a:graphic>
          <a:graphicData uri="http://schemas.openxmlformats.org/drawingml/2006/table">
            <a:tbl>
              <a:tblPr firstRow="1" bandRow="1">
                <a:tableStyleId>{5C22544A-7EE6-4342-B048-85BDC9FD1C3A}</a:tableStyleId>
              </a:tblPr>
              <a:tblGrid>
                <a:gridCol w="2424269">
                  <a:extLst>
                    <a:ext uri="{9D8B030D-6E8A-4147-A177-3AD203B41FA5}">
                      <a16:colId xmlns="" xmlns:a16="http://schemas.microsoft.com/office/drawing/2014/main" val="3364693601"/>
                    </a:ext>
                  </a:extLst>
                </a:gridCol>
                <a:gridCol w="2550944">
                  <a:extLst>
                    <a:ext uri="{9D8B030D-6E8A-4147-A177-3AD203B41FA5}">
                      <a16:colId xmlns="" xmlns:a16="http://schemas.microsoft.com/office/drawing/2014/main" val="47792244"/>
                    </a:ext>
                  </a:extLst>
                </a:gridCol>
                <a:gridCol w="2297595">
                  <a:extLst>
                    <a:ext uri="{9D8B030D-6E8A-4147-A177-3AD203B41FA5}">
                      <a16:colId xmlns="" xmlns:a16="http://schemas.microsoft.com/office/drawing/2014/main" val="3961707068"/>
                    </a:ext>
                  </a:extLst>
                </a:gridCol>
              </a:tblGrid>
              <a:tr h="360040">
                <a:tc>
                  <a:txBody>
                    <a:bodyPr/>
                    <a:lstStyle/>
                    <a:p>
                      <a:r>
                        <a:rPr lang="ru-RU" sz="1800" dirty="0" smtClean="0">
                          <a:latin typeface="Arial" panose="020B0604020202020204" pitchFamily="34" charset="0"/>
                          <a:cs typeface="Arial" panose="020B0604020202020204" pitchFamily="34" charset="0"/>
                        </a:rPr>
                        <a:t>Республики</a:t>
                      </a:r>
                      <a:endParaRPr lang="ru-RU" sz="1800" dirty="0">
                        <a:latin typeface="Arial" panose="020B0604020202020204" pitchFamily="34" charset="0"/>
                        <a:cs typeface="Arial" panose="020B0604020202020204" pitchFamily="34" charset="0"/>
                      </a:endParaRPr>
                    </a:p>
                  </a:txBody>
                  <a:tcPr/>
                </a:tc>
                <a:tc>
                  <a:txBody>
                    <a:bodyPr/>
                    <a:lstStyle/>
                    <a:p>
                      <a:r>
                        <a:rPr lang="ru-RU" sz="1800" dirty="0" smtClean="0">
                          <a:latin typeface="Arial" panose="020B0604020202020204" pitchFamily="34" charset="0"/>
                          <a:cs typeface="Arial" panose="020B0604020202020204" pitchFamily="34" charset="0"/>
                        </a:rPr>
                        <a:t>Мирное население </a:t>
                      </a:r>
                      <a:endParaRPr lang="ru-RU" sz="1800" dirty="0">
                        <a:latin typeface="Arial" panose="020B0604020202020204" pitchFamily="34" charset="0"/>
                        <a:cs typeface="Arial" panose="020B0604020202020204" pitchFamily="34" charset="0"/>
                      </a:endParaRPr>
                    </a:p>
                  </a:txBody>
                  <a:tcPr/>
                </a:tc>
                <a:tc>
                  <a:txBody>
                    <a:bodyPr/>
                    <a:lstStyle/>
                    <a:p>
                      <a:r>
                        <a:rPr lang="ru-RU" sz="1800" dirty="0" smtClean="0">
                          <a:latin typeface="Arial" panose="020B0604020202020204" pitchFamily="34" charset="0"/>
                          <a:cs typeface="Arial" panose="020B0604020202020204" pitchFamily="34" charset="0"/>
                        </a:rPr>
                        <a:t>в том числе дети</a:t>
                      </a:r>
                      <a:endParaRPr lang="ru-RU" sz="1800"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594189215"/>
                  </a:ext>
                </a:extLst>
              </a:tr>
              <a:tr h="360040">
                <a:tc>
                  <a:txBody>
                    <a:bodyPr/>
                    <a:lstStyle/>
                    <a:p>
                      <a:r>
                        <a:rPr lang="ru-RU" sz="1800" dirty="0" smtClean="0">
                          <a:latin typeface="Arial" panose="020B0604020202020204" pitchFamily="34" charset="0"/>
                          <a:cs typeface="Arial" panose="020B0604020202020204" pitchFamily="34" charset="0"/>
                        </a:rPr>
                        <a:t>РСФСР </a:t>
                      </a:r>
                      <a:endParaRPr lang="ru-RU" sz="1800" dirty="0">
                        <a:latin typeface="Arial" panose="020B0604020202020204" pitchFamily="34" charset="0"/>
                        <a:cs typeface="Arial" panose="020B0604020202020204" pitchFamily="34" charset="0"/>
                      </a:endParaRPr>
                    </a:p>
                  </a:txBody>
                  <a:tcPr/>
                </a:tc>
                <a:tc>
                  <a:txBody>
                    <a:bodyPr/>
                    <a:lstStyle/>
                    <a:p>
                      <a:pPr algn="ctr"/>
                      <a:r>
                        <a:rPr lang="ru-RU" sz="1800" dirty="0" smtClean="0">
                          <a:latin typeface="Arial" panose="020B0604020202020204" pitchFamily="34" charset="0"/>
                          <a:cs typeface="Arial" panose="020B0604020202020204" pitchFamily="34" charset="0"/>
                        </a:rPr>
                        <a:t>5 590 794</a:t>
                      </a:r>
                      <a:endParaRPr lang="ru-RU" sz="1800" dirty="0">
                        <a:latin typeface="Arial" panose="020B0604020202020204" pitchFamily="34" charset="0"/>
                        <a:cs typeface="Arial" panose="020B0604020202020204" pitchFamily="34" charset="0"/>
                      </a:endParaRPr>
                    </a:p>
                  </a:txBody>
                  <a:tcPr/>
                </a:tc>
                <a:tc>
                  <a:txBody>
                    <a:bodyPr/>
                    <a:lstStyle/>
                    <a:p>
                      <a:pPr algn="ctr"/>
                      <a:r>
                        <a:rPr lang="ru-RU" sz="1800" dirty="0" smtClean="0">
                          <a:latin typeface="Arial" panose="020B0604020202020204" pitchFamily="34" charset="0"/>
                          <a:cs typeface="Arial" panose="020B0604020202020204" pitchFamily="34" charset="0"/>
                        </a:rPr>
                        <a:t>18 992</a:t>
                      </a:r>
                      <a:endParaRPr lang="ru-RU" sz="1800"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1503667185"/>
                  </a:ext>
                </a:extLst>
              </a:tr>
              <a:tr h="360040">
                <a:tc>
                  <a:txBody>
                    <a:bodyPr/>
                    <a:lstStyle/>
                    <a:p>
                      <a:r>
                        <a:rPr lang="ru-RU" sz="1800" dirty="0" smtClean="0">
                          <a:latin typeface="Arial" panose="020B0604020202020204" pitchFamily="34" charset="0"/>
                          <a:cs typeface="Arial" panose="020B0604020202020204" pitchFamily="34" charset="0"/>
                        </a:rPr>
                        <a:t>Украинская ССР</a:t>
                      </a:r>
                      <a:endParaRPr lang="ru-RU" sz="1800" dirty="0">
                        <a:latin typeface="Arial" panose="020B0604020202020204" pitchFamily="34" charset="0"/>
                        <a:cs typeface="Arial" panose="020B0604020202020204" pitchFamily="34" charset="0"/>
                      </a:endParaRPr>
                    </a:p>
                  </a:txBody>
                  <a:tcPr/>
                </a:tc>
                <a:tc>
                  <a:txBody>
                    <a:bodyPr/>
                    <a:lstStyle/>
                    <a:p>
                      <a:pPr algn="ctr"/>
                      <a:r>
                        <a:rPr lang="ru-RU" sz="1800" dirty="0" smtClean="0">
                          <a:latin typeface="Arial" panose="020B0604020202020204" pitchFamily="34" charset="0"/>
                          <a:cs typeface="Arial" panose="020B0604020202020204" pitchFamily="34" charset="0"/>
                        </a:rPr>
                        <a:t>3 091 987</a:t>
                      </a:r>
                      <a:endParaRPr lang="ru-RU" sz="1800" dirty="0">
                        <a:latin typeface="Arial" panose="020B0604020202020204" pitchFamily="34" charset="0"/>
                        <a:cs typeface="Arial" panose="020B0604020202020204" pitchFamily="34" charset="0"/>
                      </a:endParaRPr>
                    </a:p>
                  </a:txBody>
                  <a:tcPr/>
                </a:tc>
                <a:tc>
                  <a:txBody>
                    <a:bodyPr/>
                    <a:lstStyle/>
                    <a:p>
                      <a:pPr algn="ctr"/>
                      <a:r>
                        <a:rPr lang="ru-RU" sz="1800" dirty="0" smtClean="0">
                          <a:latin typeface="Arial" panose="020B0604020202020204" pitchFamily="34" charset="0"/>
                          <a:cs typeface="Arial" panose="020B0604020202020204" pitchFamily="34" charset="0"/>
                        </a:rPr>
                        <a:t>73 887</a:t>
                      </a:r>
                      <a:endParaRPr lang="ru-RU" sz="1800"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2743077443"/>
                  </a:ext>
                </a:extLst>
              </a:tr>
              <a:tr h="360040">
                <a:tc>
                  <a:txBody>
                    <a:bodyPr/>
                    <a:lstStyle/>
                    <a:p>
                      <a:r>
                        <a:rPr lang="ru-RU" sz="1800" dirty="0" smtClean="0">
                          <a:latin typeface="Arial" panose="020B0604020202020204" pitchFamily="34" charset="0"/>
                          <a:cs typeface="Arial" panose="020B0604020202020204" pitchFamily="34" charset="0"/>
                        </a:rPr>
                        <a:t>Белорусская ССР</a:t>
                      </a:r>
                      <a:endParaRPr lang="ru-RU" sz="1800" dirty="0">
                        <a:latin typeface="Arial" panose="020B0604020202020204" pitchFamily="34" charset="0"/>
                        <a:cs typeface="Arial" panose="020B0604020202020204" pitchFamily="34" charset="0"/>
                      </a:endParaRPr>
                    </a:p>
                  </a:txBody>
                  <a:tcPr/>
                </a:tc>
                <a:tc>
                  <a:txBody>
                    <a:bodyPr/>
                    <a:lstStyle/>
                    <a:p>
                      <a:pPr algn="ctr"/>
                      <a:r>
                        <a:rPr lang="ru-RU" sz="1800" dirty="0" smtClean="0">
                          <a:latin typeface="Arial" panose="020B0604020202020204" pitchFamily="34" charset="0"/>
                          <a:cs typeface="Arial" panose="020B0604020202020204" pitchFamily="34" charset="0"/>
                        </a:rPr>
                        <a:t>1 563 405</a:t>
                      </a:r>
                      <a:endParaRPr lang="ru-RU" sz="1800" dirty="0">
                        <a:latin typeface="Arial" panose="020B0604020202020204" pitchFamily="34" charset="0"/>
                        <a:cs typeface="Arial" panose="020B0604020202020204" pitchFamily="34" charset="0"/>
                      </a:endParaRPr>
                    </a:p>
                  </a:txBody>
                  <a:tcPr/>
                </a:tc>
                <a:tc>
                  <a:txBody>
                    <a:bodyPr/>
                    <a:lstStyle/>
                    <a:p>
                      <a:pPr algn="ctr"/>
                      <a:r>
                        <a:rPr lang="ru-RU" sz="1800" dirty="0" smtClean="0">
                          <a:latin typeface="Arial" panose="020B0604020202020204" pitchFamily="34" charset="0"/>
                          <a:cs typeface="Arial" panose="020B0604020202020204" pitchFamily="34" charset="0"/>
                        </a:rPr>
                        <a:t>150 886</a:t>
                      </a:r>
                      <a:endParaRPr lang="ru-RU" sz="1800"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2694537906"/>
                  </a:ext>
                </a:extLst>
              </a:tr>
              <a:tr h="360040">
                <a:tc>
                  <a:txBody>
                    <a:bodyPr/>
                    <a:lstStyle/>
                    <a:p>
                      <a:r>
                        <a:rPr lang="ru-RU" sz="1800" dirty="0" smtClean="0">
                          <a:latin typeface="Arial" panose="020B0604020202020204" pitchFamily="34" charset="0"/>
                          <a:cs typeface="Arial" panose="020B0604020202020204" pitchFamily="34" charset="0"/>
                        </a:rPr>
                        <a:t>Латвийская ССР</a:t>
                      </a:r>
                      <a:endParaRPr lang="ru-RU" sz="1800" dirty="0">
                        <a:latin typeface="Arial" panose="020B0604020202020204" pitchFamily="34" charset="0"/>
                        <a:cs typeface="Arial" panose="020B0604020202020204" pitchFamily="34" charset="0"/>
                      </a:endParaRPr>
                    </a:p>
                  </a:txBody>
                  <a:tcPr/>
                </a:tc>
                <a:tc>
                  <a:txBody>
                    <a:bodyPr/>
                    <a:lstStyle/>
                    <a:p>
                      <a:pPr algn="ctr"/>
                      <a:r>
                        <a:rPr lang="ru-RU" sz="1800" dirty="0" smtClean="0">
                          <a:latin typeface="Arial" panose="020B0604020202020204" pitchFamily="34" charset="0"/>
                          <a:cs typeface="Arial" panose="020B0604020202020204" pitchFamily="34" charset="0"/>
                        </a:rPr>
                        <a:t>402 000</a:t>
                      </a:r>
                      <a:endParaRPr lang="ru-RU" sz="1800" dirty="0">
                        <a:latin typeface="Arial" panose="020B0604020202020204" pitchFamily="34" charset="0"/>
                        <a:cs typeface="Arial" panose="020B0604020202020204" pitchFamily="34" charset="0"/>
                      </a:endParaRPr>
                    </a:p>
                  </a:txBody>
                  <a:tcPr/>
                </a:tc>
                <a:tc>
                  <a:txBody>
                    <a:bodyPr/>
                    <a:lstStyle/>
                    <a:p>
                      <a:pPr algn="ctr"/>
                      <a:r>
                        <a:rPr lang="ru-RU" sz="1800" dirty="0" smtClean="0">
                          <a:latin typeface="Arial" panose="020B0604020202020204" pitchFamily="34" charset="0"/>
                          <a:cs typeface="Arial" panose="020B0604020202020204" pitchFamily="34" charset="0"/>
                        </a:rPr>
                        <a:t>47 831</a:t>
                      </a:r>
                      <a:endParaRPr lang="ru-RU" sz="1800"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1312985439"/>
                  </a:ext>
                </a:extLst>
              </a:tr>
              <a:tr h="360040">
                <a:tc>
                  <a:txBody>
                    <a:bodyPr/>
                    <a:lstStyle/>
                    <a:p>
                      <a:r>
                        <a:rPr lang="ru-RU" sz="1800" dirty="0" smtClean="0">
                          <a:latin typeface="Arial" panose="020B0604020202020204" pitchFamily="34" charset="0"/>
                          <a:cs typeface="Arial" panose="020B0604020202020204" pitchFamily="34" charset="0"/>
                        </a:rPr>
                        <a:t>Литовская ССР </a:t>
                      </a:r>
                      <a:endParaRPr lang="ru-RU" sz="1800" dirty="0">
                        <a:latin typeface="Arial" panose="020B0604020202020204" pitchFamily="34" charset="0"/>
                        <a:cs typeface="Arial" panose="020B0604020202020204" pitchFamily="34" charset="0"/>
                      </a:endParaRPr>
                    </a:p>
                  </a:txBody>
                  <a:tcPr/>
                </a:tc>
                <a:tc>
                  <a:txBody>
                    <a:bodyPr/>
                    <a:lstStyle/>
                    <a:p>
                      <a:pPr algn="ctr"/>
                      <a:r>
                        <a:rPr lang="ru-RU" sz="1800" dirty="0" smtClean="0">
                          <a:latin typeface="Arial" panose="020B0604020202020204" pitchFamily="34" charset="0"/>
                          <a:cs typeface="Arial" panose="020B0604020202020204" pitchFamily="34" charset="0"/>
                        </a:rPr>
                        <a:t>510 561</a:t>
                      </a:r>
                      <a:endParaRPr lang="ru-RU" sz="1800" dirty="0">
                        <a:latin typeface="Arial" panose="020B0604020202020204" pitchFamily="34" charset="0"/>
                        <a:cs typeface="Arial" panose="020B0604020202020204" pitchFamily="34" charset="0"/>
                      </a:endParaRPr>
                    </a:p>
                  </a:txBody>
                  <a:tcPr/>
                </a:tc>
                <a:tc>
                  <a:txBody>
                    <a:bodyPr/>
                    <a:lstStyle/>
                    <a:p>
                      <a:pPr algn="ctr"/>
                      <a:r>
                        <a:rPr lang="ru-RU" sz="1800" dirty="0" smtClean="0">
                          <a:latin typeface="Arial" panose="020B0604020202020204" pitchFamily="34" charset="0"/>
                          <a:cs typeface="Arial" panose="020B0604020202020204" pitchFamily="34" charset="0"/>
                        </a:rPr>
                        <a:t>12 447</a:t>
                      </a:r>
                      <a:endParaRPr lang="ru-RU" sz="1800"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4114414415"/>
                  </a:ext>
                </a:extLst>
              </a:tr>
              <a:tr h="360040">
                <a:tc>
                  <a:txBody>
                    <a:bodyPr/>
                    <a:lstStyle/>
                    <a:p>
                      <a:r>
                        <a:rPr lang="ru-RU" sz="1800" dirty="0" smtClean="0">
                          <a:latin typeface="Arial" panose="020B0604020202020204" pitchFamily="34" charset="0"/>
                          <a:cs typeface="Arial" panose="020B0604020202020204" pitchFamily="34" charset="0"/>
                        </a:rPr>
                        <a:t>Эстонская ССР</a:t>
                      </a:r>
                      <a:endParaRPr lang="ru-RU" sz="1800" dirty="0">
                        <a:latin typeface="Arial" panose="020B0604020202020204" pitchFamily="34" charset="0"/>
                        <a:cs typeface="Arial" panose="020B0604020202020204" pitchFamily="34" charset="0"/>
                      </a:endParaRPr>
                    </a:p>
                  </a:txBody>
                  <a:tcPr/>
                </a:tc>
                <a:tc>
                  <a:txBody>
                    <a:bodyPr/>
                    <a:lstStyle/>
                    <a:p>
                      <a:pPr algn="ctr"/>
                      <a:r>
                        <a:rPr lang="ru-RU" sz="1800" dirty="0" smtClean="0">
                          <a:latin typeface="Arial" panose="020B0604020202020204" pitchFamily="34" charset="0"/>
                          <a:cs typeface="Arial" panose="020B0604020202020204" pitchFamily="34" charset="0"/>
                        </a:rPr>
                        <a:t>80 593</a:t>
                      </a:r>
                      <a:endParaRPr lang="ru-RU" sz="1800" dirty="0">
                        <a:latin typeface="Arial" panose="020B0604020202020204" pitchFamily="34" charset="0"/>
                        <a:cs typeface="Arial" panose="020B0604020202020204" pitchFamily="34" charset="0"/>
                      </a:endParaRPr>
                    </a:p>
                  </a:txBody>
                  <a:tcPr/>
                </a:tc>
                <a:tc>
                  <a:txBody>
                    <a:bodyPr/>
                    <a:lstStyle/>
                    <a:p>
                      <a:pPr algn="ctr"/>
                      <a:r>
                        <a:rPr lang="ru-RU" sz="1800" dirty="0" smtClean="0">
                          <a:latin typeface="Arial" panose="020B0604020202020204" pitchFamily="34" charset="0"/>
                          <a:cs typeface="Arial" panose="020B0604020202020204" pitchFamily="34" charset="0"/>
                        </a:rPr>
                        <a:t>данных нет</a:t>
                      </a:r>
                      <a:endParaRPr lang="ru-RU" sz="1800"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3074787017"/>
                  </a:ext>
                </a:extLst>
              </a:tr>
              <a:tr h="360040">
                <a:tc>
                  <a:txBody>
                    <a:bodyPr/>
                    <a:lstStyle/>
                    <a:p>
                      <a:r>
                        <a:rPr lang="ru-RU" sz="1800" dirty="0" smtClean="0">
                          <a:latin typeface="Arial" panose="020B0604020202020204" pitchFamily="34" charset="0"/>
                          <a:cs typeface="Arial" panose="020B0604020202020204" pitchFamily="34" charset="0"/>
                        </a:rPr>
                        <a:t>Молдавская ССР</a:t>
                      </a:r>
                      <a:endParaRPr lang="ru-RU" sz="1800" dirty="0">
                        <a:latin typeface="Arial" panose="020B0604020202020204" pitchFamily="34" charset="0"/>
                        <a:cs typeface="Arial" panose="020B0604020202020204" pitchFamily="34" charset="0"/>
                      </a:endParaRPr>
                    </a:p>
                  </a:txBody>
                  <a:tcPr/>
                </a:tc>
                <a:tc>
                  <a:txBody>
                    <a:bodyPr/>
                    <a:lstStyle/>
                    <a:p>
                      <a:pPr algn="ctr"/>
                      <a:r>
                        <a:rPr lang="ru-RU" sz="1800" dirty="0" smtClean="0">
                          <a:latin typeface="Arial" panose="020B0604020202020204" pitchFamily="34" charset="0"/>
                          <a:cs typeface="Arial" panose="020B0604020202020204" pitchFamily="34" charset="0"/>
                        </a:rPr>
                        <a:t>70 000</a:t>
                      </a:r>
                      <a:endParaRPr lang="ru-RU" sz="1800" dirty="0">
                        <a:latin typeface="Arial" panose="020B0604020202020204" pitchFamily="34" charset="0"/>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dirty="0" smtClean="0">
                          <a:latin typeface="Arial" panose="020B0604020202020204" pitchFamily="34" charset="0"/>
                          <a:cs typeface="Arial" panose="020B0604020202020204" pitchFamily="34" charset="0"/>
                        </a:rPr>
                        <a:t>2901</a:t>
                      </a:r>
                      <a:endParaRPr lang="ru-RU" sz="1800"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1757735365"/>
                  </a:ext>
                </a:extLst>
              </a:tr>
              <a:tr h="360040">
                <a:tc>
                  <a:txBody>
                    <a:bodyPr/>
                    <a:lstStyle/>
                    <a:p>
                      <a:r>
                        <a:rPr lang="ru-RU" sz="1800" b="1" dirty="0" smtClean="0">
                          <a:latin typeface="Arial" panose="020B0604020202020204" pitchFamily="34" charset="0"/>
                          <a:cs typeface="Arial" panose="020B0604020202020204" pitchFamily="34" charset="0"/>
                        </a:rPr>
                        <a:t>ИТОГО</a:t>
                      </a:r>
                      <a:endParaRPr lang="ru-RU" sz="1800" b="1" dirty="0">
                        <a:latin typeface="Arial" panose="020B0604020202020204" pitchFamily="34" charset="0"/>
                        <a:cs typeface="Arial" panose="020B0604020202020204" pitchFamily="34" charset="0"/>
                      </a:endParaRPr>
                    </a:p>
                  </a:txBody>
                  <a:tcPr/>
                </a:tc>
                <a:tc>
                  <a:txBody>
                    <a:bodyPr/>
                    <a:lstStyle/>
                    <a:p>
                      <a:pPr algn="ctr"/>
                      <a:r>
                        <a:rPr lang="ru-RU" sz="1800" b="1" dirty="0" smtClean="0">
                          <a:latin typeface="Arial" panose="020B0604020202020204" pitchFamily="34" charset="0"/>
                          <a:cs typeface="Arial" panose="020B0604020202020204" pitchFamily="34" charset="0"/>
                        </a:rPr>
                        <a:t>11 309 340</a:t>
                      </a:r>
                      <a:endParaRPr lang="ru-RU" sz="1800" b="1" dirty="0">
                        <a:latin typeface="Arial" panose="020B0604020202020204" pitchFamily="34" charset="0"/>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b="1" dirty="0" smtClean="0">
                          <a:latin typeface="Arial" panose="020B0604020202020204" pitchFamily="34" charset="0"/>
                          <a:cs typeface="Arial" panose="020B0604020202020204" pitchFamily="34" charset="0"/>
                        </a:rPr>
                        <a:t>306 944</a:t>
                      </a:r>
                      <a:endParaRPr lang="ru-RU" sz="1800" b="1"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2315200995"/>
                  </a:ext>
                </a:extLst>
              </a:tr>
            </a:tbl>
          </a:graphicData>
        </a:graphic>
      </p:graphicFrame>
      <p:pic>
        <p:nvPicPr>
          <p:cNvPr id="7" name="Picture 2" descr="https://avatars.mds.yandex.net/i?id=425285c264970baa0772e0548a48292cba16807f-9235953-images-thumbs&amp;n=13"/>
          <p:cNvPicPr>
            <a:picLocks noChangeAspect="1" noChangeArrowheads="1"/>
          </p:cNvPicPr>
          <p:nvPr/>
        </p:nvPicPr>
        <p:blipFill>
          <a:blip r:embed="rId3" cstate="print"/>
          <a:srcRect/>
          <a:stretch>
            <a:fillRect/>
          </a:stretch>
        </p:blipFill>
        <p:spPr bwMode="auto">
          <a:xfrm>
            <a:off x="6876256" y="5346170"/>
            <a:ext cx="2267744" cy="151183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background"/>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Прямоугольник 3"/>
          <p:cNvSpPr/>
          <p:nvPr/>
        </p:nvSpPr>
        <p:spPr>
          <a:xfrm>
            <a:off x="179512" y="260648"/>
            <a:ext cx="8784976" cy="1077218"/>
          </a:xfrm>
          <a:prstGeom prst="rect">
            <a:avLst/>
          </a:prstGeom>
        </p:spPr>
        <p:txBody>
          <a:bodyPr wrap="square">
            <a:spAutoFit/>
          </a:bodyPr>
          <a:lstStyle/>
          <a:p>
            <a:pPr algn="ctr"/>
            <a:r>
              <a:rPr lang="ru-RU" sz="3200" b="1" dirty="0" smtClean="0">
                <a:solidFill>
                  <a:srgbClr val="FF0000"/>
                </a:solidFill>
                <a:latin typeface="Times New Roman" pitchFamily="18" charset="0"/>
                <a:cs typeface="Times New Roman" pitchFamily="18" charset="0"/>
              </a:rPr>
              <a:t>Точное количество жертв среди мирного населения до сих пор не известно</a:t>
            </a:r>
            <a:endParaRPr lang="ru-RU" sz="3200" b="1" dirty="0">
              <a:solidFill>
                <a:srgbClr val="FF0000"/>
              </a:solidFill>
              <a:latin typeface="Times New Roman" pitchFamily="18" charset="0"/>
              <a:cs typeface="Times New Roman" pitchFamily="18" charset="0"/>
            </a:endParaRPr>
          </a:p>
        </p:txBody>
      </p:sp>
      <p:pic>
        <p:nvPicPr>
          <p:cNvPr id="5" name="Рисунок 4"/>
          <p:cNvPicPr>
            <a:picLocks noChangeAspect="1"/>
          </p:cNvPicPr>
          <p:nvPr/>
        </p:nvPicPr>
        <p:blipFill>
          <a:blip r:embed="rId3" cstate="print"/>
          <a:stretch>
            <a:fillRect/>
          </a:stretch>
        </p:blipFill>
        <p:spPr>
          <a:xfrm>
            <a:off x="4149145" y="2420888"/>
            <a:ext cx="4994855" cy="3240360"/>
          </a:xfrm>
          <a:prstGeom prst="rect">
            <a:avLst/>
          </a:prstGeom>
        </p:spPr>
      </p:pic>
      <p:pic>
        <p:nvPicPr>
          <p:cNvPr id="7" name="Рисунок 6"/>
          <p:cNvPicPr>
            <a:picLocks noChangeAspect="1"/>
          </p:cNvPicPr>
          <p:nvPr/>
        </p:nvPicPr>
        <p:blipFill>
          <a:blip r:embed="rId4" cstate="print"/>
          <a:stretch>
            <a:fillRect/>
          </a:stretch>
        </p:blipFill>
        <p:spPr>
          <a:xfrm>
            <a:off x="0" y="1556792"/>
            <a:ext cx="4808417" cy="2808312"/>
          </a:xfrm>
          <a:prstGeom prst="rect">
            <a:avLst/>
          </a:prstGeom>
        </p:spPr>
      </p:pic>
      <p:pic>
        <p:nvPicPr>
          <p:cNvPr id="8" name="Picture 2" descr="https://avatars.mds.yandex.net/i?id=425285c264970baa0772e0548a48292cba16807f-9235953-images-thumbs&amp;n=13"/>
          <p:cNvPicPr>
            <a:picLocks noChangeAspect="1" noChangeArrowheads="1"/>
          </p:cNvPicPr>
          <p:nvPr/>
        </p:nvPicPr>
        <p:blipFill>
          <a:blip r:embed="rId5" cstate="print"/>
          <a:srcRect/>
          <a:stretch>
            <a:fillRect/>
          </a:stretch>
        </p:blipFill>
        <p:spPr bwMode="auto">
          <a:xfrm>
            <a:off x="6876256" y="5346170"/>
            <a:ext cx="2267744" cy="151183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background"/>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Прямоугольник 3"/>
          <p:cNvSpPr/>
          <p:nvPr/>
        </p:nvSpPr>
        <p:spPr>
          <a:xfrm>
            <a:off x="179512" y="188640"/>
            <a:ext cx="8784976" cy="584775"/>
          </a:xfrm>
          <a:prstGeom prst="rect">
            <a:avLst/>
          </a:prstGeom>
        </p:spPr>
        <p:txBody>
          <a:bodyPr wrap="square">
            <a:spAutoFit/>
          </a:bodyPr>
          <a:lstStyle/>
          <a:p>
            <a:pPr algn="ctr"/>
            <a:r>
              <a:rPr lang="ru-RU" sz="3200" b="1" dirty="0" smtClean="0">
                <a:solidFill>
                  <a:srgbClr val="FF0000"/>
                </a:solidFill>
                <a:latin typeface="Times New Roman" pitchFamily="18" charset="0"/>
                <a:cs typeface="Times New Roman" pitchFamily="18" charset="0"/>
              </a:rPr>
              <a:t>ГЕНЕРАЛЬНЫЙ ПЛАН «ОСТ»</a:t>
            </a:r>
            <a:endParaRPr lang="ru-RU" sz="3200" b="1" dirty="0">
              <a:solidFill>
                <a:srgbClr val="FF0000"/>
              </a:solidFill>
              <a:latin typeface="Times New Roman" pitchFamily="18" charset="0"/>
              <a:cs typeface="Times New Roman" pitchFamily="18" charset="0"/>
            </a:endParaRPr>
          </a:p>
        </p:txBody>
      </p:sp>
      <p:sp>
        <p:nvSpPr>
          <p:cNvPr id="6" name="Прямоугольник 5"/>
          <p:cNvSpPr/>
          <p:nvPr/>
        </p:nvSpPr>
        <p:spPr>
          <a:xfrm>
            <a:off x="539552" y="980728"/>
            <a:ext cx="4248472" cy="3539430"/>
          </a:xfrm>
          <a:prstGeom prst="rect">
            <a:avLst/>
          </a:prstGeom>
        </p:spPr>
        <p:txBody>
          <a:bodyPr wrap="square">
            <a:spAutoFit/>
          </a:bodyPr>
          <a:lstStyle/>
          <a:p>
            <a:r>
              <a:rPr lang="en-US" sz="2800" dirty="0" smtClean="0">
                <a:latin typeface="Times New Roman" pitchFamily="18" charset="0"/>
                <a:cs typeface="Times New Roman" pitchFamily="18" charset="0"/>
              </a:rPr>
              <a:t>(</a:t>
            </a:r>
            <a:r>
              <a:rPr lang="en-US" sz="2800" b="1" dirty="0" err="1" smtClean="0">
                <a:latin typeface="Times New Roman" pitchFamily="18" charset="0"/>
                <a:cs typeface="Times New Roman" pitchFamily="18" charset="0"/>
              </a:rPr>
              <a:t>Generalplan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Ost</a:t>
            </a:r>
            <a:r>
              <a:rPr lang="en-US" sz="2800" dirty="0" smtClean="0">
                <a:latin typeface="Times New Roman" pitchFamily="18" charset="0"/>
                <a:cs typeface="Times New Roman" pitchFamily="18" charset="0"/>
              </a:rPr>
              <a:t>)</a:t>
            </a:r>
          </a:p>
          <a:p>
            <a:r>
              <a:rPr lang="ru-RU" sz="2800" dirty="0" smtClean="0">
                <a:latin typeface="Times New Roman" pitchFamily="18" charset="0"/>
                <a:cs typeface="Times New Roman" pitchFamily="18" charset="0"/>
              </a:rPr>
              <a:t>программа принудительного выселения, либо уничтожения 75 - 85% населения оккупированных областей СССР.</a:t>
            </a:r>
            <a:endParaRPr lang="ru-RU" sz="2800" dirty="0">
              <a:latin typeface="Times New Roman" pitchFamily="18" charset="0"/>
              <a:cs typeface="Times New Roman" pitchFamily="18" charset="0"/>
            </a:endParaRPr>
          </a:p>
        </p:txBody>
      </p:sp>
      <p:pic>
        <p:nvPicPr>
          <p:cNvPr id="7" name="Рисунок 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860032" y="1052737"/>
            <a:ext cx="3218178" cy="4752528"/>
          </a:xfrm>
          <a:prstGeom prst="rect">
            <a:avLst/>
          </a:prstGeom>
        </p:spPr>
      </p:pic>
      <p:pic>
        <p:nvPicPr>
          <p:cNvPr id="8" name="Picture 2" descr="https://avatars.mds.yandex.net/i?id=425285c264970baa0772e0548a48292cba16807f-9235953-images-thumbs&amp;n=13"/>
          <p:cNvPicPr>
            <a:picLocks noChangeAspect="1" noChangeArrowheads="1"/>
          </p:cNvPicPr>
          <p:nvPr/>
        </p:nvPicPr>
        <p:blipFill>
          <a:blip r:embed="rId4" cstate="print"/>
          <a:srcRect/>
          <a:stretch>
            <a:fillRect/>
          </a:stretch>
        </p:blipFill>
        <p:spPr bwMode="auto">
          <a:xfrm>
            <a:off x="6876256" y="5346170"/>
            <a:ext cx="2267744" cy="151183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background"/>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Прямоугольник 3"/>
          <p:cNvSpPr/>
          <p:nvPr/>
        </p:nvSpPr>
        <p:spPr>
          <a:xfrm>
            <a:off x="179512" y="188640"/>
            <a:ext cx="8784976" cy="2554545"/>
          </a:xfrm>
          <a:prstGeom prst="rect">
            <a:avLst/>
          </a:prstGeom>
        </p:spPr>
        <p:txBody>
          <a:bodyPr wrap="square">
            <a:spAutoFit/>
          </a:bodyPr>
          <a:lstStyle/>
          <a:p>
            <a:pPr algn="ctr"/>
            <a:r>
              <a:rPr lang="ru-RU" sz="4000" b="1" dirty="0" smtClean="0">
                <a:solidFill>
                  <a:srgbClr val="FF0000"/>
                </a:solidFill>
                <a:latin typeface="Times New Roman" pitchFamily="18" charset="0"/>
                <a:cs typeface="Times New Roman" pitchFamily="18" charset="0"/>
              </a:rPr>
              <a:t>Геноцид</a:t>
            </a:r>
            <a:r>
              <a:rPr lang="ru-RU" sz="4000" dirty="0" smtClean="0">
                <a:solidFill>
                  <a:srgbClr val="FF0000"/>
                </a:solidFill>
                <a:latin typeface="Times New Roman" pitchFamily="18" charset="0"/>
                <a:cs typeface="Times New Roman" pitchFamily="18" charset="0"/>
              </a:rPr>
              <a:t> – </a:t>
            </a:r>
          </a:p>
          <a:p>
            <a:pPr algn="just"/>
            <a:r>
              <a:rPr lang="ru-RU" sz="2000" dirty="0" smtClean="0">
                <a:solidFill>
                  <a:srgbClr val="FF0000"/>
                </a:solidFill>
                <a:latin typeface="Times New Roman" pitchFamily="18" charset="0"/>
                <a:cs typeface="Times New Roman" pitchFamily="18" charset="0"/>
              </a:rPr>
              <a:t>действия, направленные на полное или частичное уничтожение национальной, этнической, расовой или религиозной группы как таковой путем убийства членов этой группы, причинения тяжкого вреда их здоровью, насильственного воспрепятствования деторождению, принудительной передачи детей, насильственного переселения либо иного создания жизненных условий, рассчитанных на физическое уничтожение членов этой группы.</a:t>
            </a:r>
            <a:endParaRPr lang="ru-RU" sz="2000" dirty="0">
              <a:solidFill>
                <a:srgbClr val="FF0000"/>
              </a:solidFill>
              <a:latin typeface="Times New Roman" pitchFamily="18" charset="0"/>
              <a:cs typeface="Times New Roman" pitchFamily="18" charset="0"/>
            </a:endParaRPr>
          </a:p>
        </p:txBody>
      </p:sp>
      <p:pic>
        <p:nvPicPr>
          <p:cNvPr id="6" name="Рисунок 5"/>
          <p:cNvPicPr>
            <a:picLocks noChangeAspect="1"/>
          </p:cNvPicPr>
          <p:nvPr/>
        </p:nvPicPr>
        <p:blipFill rotWithShape="1">
          <a:blip r:embed="rId3" cstate="print"/>
          <a:srcRect l="-651" t="-1121" r="13121" b="1121"/>
          <a:stretch/>
        </p:blipFill>
        <p:spPr>
          <a:xfrm>
            <a:off x="395536" y="2792989"/>
            <a:ext cx="6120680" cy="4065011"/>
          </a:xfrm>
          <a:prstGeom prst="rect">
            <a:avLst/>
          </a:prstGeom>
        </p:spPr>
      </p:pic>
      <p:pic>
        <p:nvPicPr>
          <p:cNvPr id="7" name="Picture 2" descr="https://avatars.mds.yandex.net/i?id=425285c264970baa0772e0548a48292cba16807f-9235953-images-thumbs&amp;n=13"/>
          <p:cNvPicPr>
            <a:picLocks noChangeAspect="1" noChangeArrowheads="1"/>
          </p:cNvPicPr>
          <p:nvPr/>
        </p:nvPicPr>
        <p:blipFill>
          <a:blip r:embed="rId4" cstate="print"/>
          <a:srcRect/>
          <a:stretch>
            <a:fillRect/>
          </a:stretch>
        </p:blipFill>
        <p:spPr bwMode="auto">
          <a:xfrm>
            <a:off x="6876256" y="5346170"/>
            <a:ext cx="2267744" cy="151183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background"/>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Прямоугольник 3"/>
          <p:cNvSpPr/>
          <p:nvPr/>
        </p:nvSpPr>
        <p:spPr>
          <a:xfrm>
            <a:off x="179512" y="188640"/>
            <a:ext cx="8784976" cy="1938992"/>
          </a:xfrm>
          <a:prstGeom prst="rect">
            <a:avLst/>
          </a:prstGeom>
        </p:spPr>
        <p:txBody>
          <a:bodyPr wrap="square">
            <a:spAutoFit/>
          </a:bodyPr>
          <a:lstStyle/>
          <a:p>
            <a:pPr algn="ctr"/>
            <a:r>
              <a:rPr lang="ru-RU" sz="2400" b="1" dirty="0" smtClean="0">
                <a:solidFill>
                  <a:srgbClr val="FF0000"/>
                </a:solidFill>
                <a:latin typeface="Times New Roman" pitchFamily="18" charset="0"/>
                <a:cs typeface="Times New Roman" pitchFamily="18" charset="0"/>
              </a:rPr>
              <a:t>КАРТА ЕВРОПЫ ПО СОЗДАНИЮ ЛАГЕРЕЙ СМЕРТИ</a:t>
            </a:r>
          </a:p>
          <a:p>
            <a:pPr algn="just"/>
            <a:r>
              <a:rPr lang="ru-RU" sz="2400" dirty="0" smtClean="0">
                <a:solidFill>
                  <a:srgbClr val="FF0000"/>
                </a:solidFill>
                <a:latin typeface="Times New Roman" pitchFamily="18" charset="0"/>
                <a:cs typeface="Times New Roman" pitchFamily="18" charset="0"/>
              </a:rPr>
              <a:t>В период с 1933 по 1945 годы нацисты создали  более 14 000 лагерей для заключения, принудительного труда или массового убийства. В них содержалось более 18 000 000 человек, из них было убито 11 000 000.</a:t>
            </a:r>
            <a:endParaRPr lang="ru-RU" sz="2400" dirty="0">
              <a:solidFill>
                <a:srgbClr val="FF0000"/>
              </a:solidFill>
              <a:latin typeface="Times New Roman" pitchFamily="18" charset="0"/>
              <a:cs typeface="Times New Roman" pitchFamily="18" charset="0"/>
            </a:endParaRPr>
          </a:p>
        </p:txBody>
      </p:sp>
      <p:pic>
        <p:nvPicPr>
          <p:cNvPr id="6" name="Объект 3"/>
          <p:cNvPicPr>
            <a:picLocks noChangeAspect="1"/>
          </p:cNvPicPr>
          <p:nvPr/>
        </p:nvPicPr>
        <p:blipFill rotWithShape="1">
          <a:blip r:embed="rId3" cstate="print"/>
          <a:srcRect l="7718" t="12460" r="5884"/>
          <a:stretch/>
        </p:blipFill>
        <p:spPr>
          <a:xfrm>
            <a:off x="971600" y="2204864"/>
            <a:ext cx="5875041" cy="4464496"/>
          </a:xfrm>
          <a:prstGeom prst="rect">
            <a:avLst/>
          </a:prstGeom>
        </p:spPr>
      </p:pic>
      <p:pic>
        <p:nvPicPr>
          <p:cNvPr id="7" name="Picture 2" descr="https://avatars.mds.yandex.net/i?id=425285c264970baa0772e0548a48292cba16807f-9235953-images-thumbs&amp;n=13"/>
          <p:cNvPicPr>
            <a:picLocks noChangeAspect="1" noChangeArrowheads="1"/>
          </p:cNvPicPr>
          <p:nvPr/>
        </p:nvPicPr>
        <p:blipFill>
          <a:blip r:embed="rId4" cstate="print"/>
          <a:srcRect/>
          <a:stretch>
            <a:fillRect/>
          </a:stretch>
        </p:blipFill>
        <p:spPr bwMode="auto">
          <a:xfrm>
            <a:off x="6876256" y="5346170"/>
            <a:ext cx="2267744" cy="1511830"/>
          </a:xfrm>
          <a:prstGeom prst="rect">
            <a:avLst/>
          </a:prstGeom>
          <a:noFill/>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214</TotalTime>
  <Words>659</Words>
  <Application>Microsoft Office PowerPoint</Application>
  <PresentationFormat>Экран (4:3)</PresentationFormat>
  <Paragraphs>86</Paragraphs>
  <Slides>21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21</vt:i4>
      </vt:variant>
    </vt:vector>
  </HeadingPairs>
  <TitlesOfParts>
    <vt:vector size="22"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Николай</dc:creator>
  <cp:lastModifiedBy>Николай</cp:lastModifiedBy>
  <cp:revision>58</cp:revision>
  <dcterms:created xsi:type="dcterms:W3CDTF">2025-01-22T17:33:09Z</dcterms:created>
  <dcterms:modified xsi:type="dcterms:W3CDTF">2025-01-23T18:59:48Z</dcterms:modified>
</cp:coreProperties>
</file>